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31c12cf79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631c12cf79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31c12cf79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631c12cf79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31c12cf7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631c12cf7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31c12cf79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2631c12cf79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31c12cf79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631c12cf79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31c12cf79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2631c12cf79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31c12cf7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2631c12cf7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31c12cf79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2631c12cf79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31c12cf79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2631c12cf79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631c12cf79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2631c12cf79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31c12cf7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631c12cf7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631c12cf79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2631c12cf79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631c12cf7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2631c12cf7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31c12cf7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2631c12cf7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631c12cf79_5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2631c12cf79_5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31c12cf79_5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631c12cf79_5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631c12cf79_5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g2631c12cf79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631c12cf79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g2631c12cf79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631c12cf79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g2631c12cf79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631c12cf79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2631c12cf79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631c12cf79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631c12cf79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631c12cf79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2631c12cf79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6320938f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26320938f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6320938f1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6320938f1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631c12cf79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g2631c12cf79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31c12cf7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631c12cf7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31c12cf79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631c12cf79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31c12cf7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631c12cf7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31c12cf7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631c12cf7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31c12cf79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631c12cf79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59218" y="2657020"/>
            <a:ext cx="6273581" cy="1543957"/>
            <a:chOff x="4347915" y="2886075"/>
            <a:chExt cx="3496200" cy="609850"/>
          </a:xfrm>
        </p:grpSpPr>
        <p:sp>
          <p:nvSpPr>
            <p:cNvPr id="85" name="Google Shape;85;p13"/>
            <p:cNvSpPr/>
            <p:nvPr/>
          </p:nvSpPr>
          <p:spPr>
            <a:xfrm>
              <a:off x="4565650" y="3348860"/>
              <a:ext cx="3086099" cy="147065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지하철조</a:t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347915" y="2886075"/>
              <a:ext cx="3496200" cy="46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i="1">
                  <a:solidFill>
                    <a:srgbClr val="3D5374"/>
                  </a:solidFill>
                </a:rPr>
                <a:t>출근길, 죽전역에서 서울역까지 사람을 적게 만나며 가는 경로를 구해보자</a:t>
              </a:r>
              <a:endParaRPr sz="18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7410452" y="2912482"/>
              <a:ext cx="401053" cy="401053"/>
              <a:chOff x="7501941" y="3018260"/>
              <a:chExt cx="295275" cy="295275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7501941" y="3018260"/>
                <a:ext cx="295275" cy="295275"/>
              </a:xfrm>
              <a:prstGeom prst="ellipse">
                <a:avLst/>
              </a:prstGeom>
              <a:solidFill>
                <a:srgbClr val="2DDB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7557364" y="3074696"/>
                <a:ext cx="189477" cy="186455"/>
              </a:xfrm>
              <a:custGeom>
                <a:avLst/>
                <a:gdLst/>
                <a:ahLst/>
                <a:cxnLst/>
                <a:rect l="l" t="t" r="r" b="b"/>
                <a:pathLst>
                  <a:path w="337165" h="331788" extrusionOk="0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" name="Google Shape;1242;p46">
            <a:extLst>
              <a:ext uri="{FF2B5EF4-FFF2-40B4-BE49-F238E27FC236}">
                <a16:creationId xmlns:a16="http://schemas.microsoft.com/office/drawing/2014/main" id="{0A909AC7-6593-E018-9691-58A4F43162E0}"/>
              </a:ext>
            </a:extLst>
          </p:cNvPr>
          <p:cNvSpPr/>
          <p:nvPr/>
        </p:nvSpPr>
        <p:spPr>
          <a:xfrm>
            <a:off x="3266820" y="4266267"/>
            <a:ext cx="5703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성영준 32202231</a:t>
            </a:r>
            <a:endParaRPr sz="28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2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87" name="Google Shape;387;p22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9" name="Google Shape;389;p22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90" name="Google Shape;390;p22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4" name="Google Shape;394;p22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22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96" name="Google Shape;396;p22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1" name="Google Shape;401;p22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2" name="Google Shape;402;p22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03" name="Google Shape;403;p22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8" name="Google Shape;408;p22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전처리 데이터 저장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1" name="Google Shape;411;p22"/>
          <p:cNvSpPr/>
          <p:nvPr/>
        </p:nvSpPr>
        <p:spPr>
          <a:xfrm>
            <a:off x="2652500" y="49690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이전 데이터 제외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최근의 데이터 확인을 위해 2023년 1월 ~ 2023년 10월의 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데이터만 뽑아 따로 저장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75" y="1773625"/>
            <a:ext cx="85439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3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18" name="Google Shape;418;p23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0" name="Google Shape;420;p23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21" name="Google Shape;421;p23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5" name="Google Shape;425;p23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6" name="Google Shape;426;p23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2" name="Google Shape;432;p23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33" name="Google Shape;433;p23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34" name="Google Shape;434;p23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9" name="Google Shape;439;p23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승차 데이터 전처리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2" name="Google Shape;442;p23"/>
          <p:cNvSpPr/>
          <p:nvPr/>
        </p:nvSpPr>
        <p:spPr>
          <a:xfrm>
            <a:off x="2652500" y="49690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 정보만 전처리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 정보만 뽑아낸다.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13" y="983650"/>
            <a:ext cx="82200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025" y="3714513"/>
            <a:ext cx="55340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4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50" name="Google Shape;450;p2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2" name="Google Shape;452;p2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53" name="Google Shape;453;p2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7" name="Google Shape;457;p2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8" name="Google Shape;458;p2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459" name="Google Shape;459;p2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3" name="Google Shape;463;p2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4" name="Google Shape;464;p2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각 호선별 승차 데이터 표시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4"/>
          <p:cNvSpPr/>
          <p:nvPr/>
        </p:nvSpPr>
        <p:spPr>
          <a:xfrm>
            <a:off x="5570475" y="357020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호선당 역들의 승차 데이터를 그라데이션으로 표시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1호선부터 수인분당선까지 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호선당 각 역들의 승차 데이터를 그라데이션으로 표시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(많을수록 진한 파란색으로)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425" y="1891250"/>
            <a:ext cx="32575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50" y="1124850"/>
            <a:ext cx="5599426" cy="45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5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82" name="Google Shape;482;p25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4" name="Google Shape;484;p25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85" name="Google Shape;485;p25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89" name="Google Shape;489;p25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0" name="Google Shape;490;p25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491" name="Google Shape;491;p2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6" name="Google Shape;496;p25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7" name="Google Shape;497;p25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98" name="Google Shape;498;p25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3" name="Google Shape;503;p25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하차 데이터 전처리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6" name="Google Shape;506;p25"/>
          <p:cNvSpPr/>
          <p:nvPr/>
        </p:nvSpPr>
        <p:spPr>
          <a:xfrm>
            <a:off x="2652500" y="56548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방식으로 하차 데이터도 전처리 후 표시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방식으로 하차 데이터만 슬라이싱 한 후 그라데이션으로 표시한다.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50" y="1121763"/>
            <a:ext cx="31051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38" y="2989413"/>
            <a:ext cx="41814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650" y="629850"/>
            <a:ext cx="6013075" cy="4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6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515" name="Google Shape;515;p2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17" name="Google Shape;517;p2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18" name="Google Shape;518;p2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2" name="Google Shape;522;p2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3" name="Google Shape;523;p2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24" name="Google Shape;524;p2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9" name="Google Shape;529;p2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0" name="Google Shape;530;p2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31" name="Google Shape;531;p2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6" name="Google Shape;536;p26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승하차 데이터 합산위한 전처리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9" name="Google Shape;539;p26"/>
          <p:cNvSpPr/>
          <p:nvPr/>
        </p:nvSpPr>
        <p:spPr>
          <a:xfrm>
            <a:off x="2652500" y="56548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승하차 승객 데이터 합산을 위한 동일한 데이터 이름 설정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승하차 승객 데이터 합산을 위해 데이터 이름을 변경함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0" name="Google Shape;5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25" y="1695450"/>
            <a:ext cx="51625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2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546" name="Google Shape;546;p2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8" name="Google Shape;548;p2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49" name="Google Shape;549;p2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53" name="Google Shape;553;p2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54" name="Google Shape;554;p2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0" name="Google Shape;560;p2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1" name="Google Shape;561;p2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62" name="Google Shape;562;p2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7" name="Google Shape;567;p2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승하차 데이터 합산위한 전처리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0" name="Google Shape;570;p27"/>
          <p:cNvSpPr/>
          <p:nvPr/>
        </p:nvSpPr>
        <p:spPr>
          <a:xfrm>
            <a:off x="535850" y="151220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승하차 승객 데이터를 합하여 역들의 승하차 인원 조사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913" y="242950"/>
            <a:ext cx="3838575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577" name="Google Shape;577;p2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79" name="Google Shape;579;p2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80" name="Google Shape;580;p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4" name="Google Shape;584;p2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85" name="Google Shape;585;p2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86" name="Google Shape;586;p2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1" name="Google Shape;591;p2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2" name="Google Shape;592;p2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93" name="Google Shape;593;p2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8" name="Google Shape;598;p2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역별 승하차 승객 데이터 표시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01" name="Google Shape;6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75" y="2381250"/>
            <a:ext cx="31051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/>
          <p:nvPr/>
        </p:nvSpPr>
        <p:spPr>
          <a:xfrm>
            <a:off x="2926450" y="511055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역별 승하차 합산 데이터를 그라데이션으로 표시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1호선부터 역별 승하차 합산 데이터를 그라데이션으로 표시함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3" name="Google Shape;6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280" y="999075"/>
            <a:ext cx="4701029" cy="3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29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609" name="Google Shape;609;p2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11" name="Google Shape;611;p2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12" name="Google Shape;612;p2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6" name="Google Shape;616;p2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17" name="Google Shape;617;p2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18" name="Google Shape;618;p2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23" name="Google Shape;623;p2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4" name="Google Shape;624;p2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25" name="Google Shape;625;p2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0" name="Google Shape;630;p29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출근 시간 승하차 승객 데이터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3" name="Google Shape;633;p29"/>
          <p:cNvSpPr/>
          <p:nvPr/>
        </p:nvSpPr>
        <p:spPr>
          <a:xfrm>
            <a:off x="2926450" y="541535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 시간(7시-8시)의 승하차 인원 데이터 전처리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 시간의 승하차 인원 합 데이터를 따로 슬라이싱해 전처리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700" y="766924"/>
            <a:ext cx="9266701" cy="4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0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640" name="Google Shape;640;p30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2" name="Google Shape;642;p30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43" name="Google Shape;643;p30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47" name="Google Shape;647;p30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8" name="Google Shape;648;p30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49" name="Google Shape;649;p3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4" name="Google Shape;654;p30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55" name="Google Shape;655;p30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56" name="Google Shape;656;p30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61" name="Google Shape;661;p30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출근 시간 승하차 승객 데이터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64" name="Google Shape;664;p30"/>
          <p:cNvSpPr/>
          <p:nvPr/>
        </p:nvSpPr>
        <p:spPr>
          <a:xfrm>
            <a:off x="2926450" y="541535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역별 승하차 인원을 막대그래프로 표시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1호선 부터 8호선까지 역별 승하차 인원의 합을 막대그래프로 표시함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38" y="2072075"/>
            <a:ext cx="61626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850" y="1169800"/>
            <a:ext cx="5228750" cy="357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31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672" name="Google Shape;672;p31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4" name="Google Shape;674;p31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75" name="Google Shape;675;p31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9" name="Google Shape;679;p31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0" name="Google Shape;680;p31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81" name="Google Shape;681;p31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6" name="Google Shape;686;p31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7" name="Google Shape;687;p31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88" name="Google Shape;688;p31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3" name="Google Shape;693;p31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죽전, 서울역 승하차 승객 데이터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31"/>
          <p:cNvSpPr/>
          <p:nvPr/>
        </p:nvSpPr>
        <p:spPr>
          <a:xfrm>
            <a:off x="2926450" y="5415350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서울역과 죽전역의 24시간 승하차 승객 인원수 추이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서울역과 죽전역의 24시간 승하차 승객 인원수 추이를 그래프로 나타내어 분석함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38" y="1719650"/>
            <a:ext cx="58197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313" y="700463"/>
            <a:ext cx="49815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C99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184404" y="164592"/>
            <a:ext cx="11823300" cy="6693540"/>
            <a:chOff x="184404" y="164592"/>
            <a:chExt cx="11823300" cy="6693540"/>
          </a:xfrm>
        </p:grpSpPr>
        <p:sp>
          <p:nvSpPr>
            <p:cNvPr id="95" name="Google Shape;95;p14"/>
            <p:cNvSpPr/>
            <p:nvPr/>
          </p:nvSpPr>
          <p:spPr>
            <a:xfrm>
              <a:off x="184404" y="164592"/>
              <a:ext cx="11823300" cy="6693300"/>
            </a:xfrm>
            <a:prstGeom prst="round2SameRect">
              <a:avLst>
                <a:gd name="adj1" fmla="val 3297"/>
                <a:gd name="adj2" fmla="val 0"/>
              </a:avLst>
            </a:prstGeom>
            <a:solidFill>
              <a:srgbClr val="49DAB9"/>
            </a:solidFill>
            <a:ln>
              <a:noFill/>
            </a:ln>
            <a:effectLst>
              <a:outerShdw blurRad="304800" dist="38100" dir="16200000" rotWithShape="0">
                <a:srgbClr val="000000">
                  <a:alpha val="47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79654" y="256032"/>
              <a:ext cx="11632800" cy="6602100"/>
            </a:xfrm>
            <a:prstGeom prst="round2SameRect">
              <a:avLst>
                <a:gd name="adj1" fmla="val 2189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7" name="Google Shape;97;p14"/>
            <p:cNvGrpSpPr/>
            <p:nvPr/>
          </p:nvGrpSpPr>
          <p:grpSpPr>
            <a:xfrm>
              <a:off x="528729" y="439431"/>
              <a:ext cx="494993" cy="494993"/>
              <a:chOff x="8816814" y="583748"/>
              <a:chExt cx="521100" cy="521100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8816814" y="583748"/>
                <a:ext cx="521100" cy="521100"/>
              </a:xfrm>
              <a:prstGeom prst="roundRect">
                <a:avLst>
                  <a:gd name="adj" fmla="val 36772"/>
                </a:avLst>
              </a:prstGeom>
              <a:solidFill>
                <a:schemeClr val="lt1"/>
              </a:solidFill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8932862" y="806450"/>
                <a:ext cx="66600" cy="666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9047681" y="806450"/>
                <a:ext cx="66600" cy="666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9162500" y="806450"/>
                <a:ext cx="66600" cy="666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2" name="Google Shape;102;p14"/>
            <p:cNvGrpSpPr/>
            <p:nvPr/>
          </p:nvGrpSpPr>
          <p:grpSpPr>
            <a:xfrm>
              <a:off x="9731648" y="453783"/>
              <a:ext cx="1887234" cy="324300"/>
              <a:chOff x="9873449" y="448487"/>
              <a:chExt cx="1887234" cy="3243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10269544" y="579668"/>
                <a:ext cx="164810" cy="144240"/>
              </a:xfrm>
              <a:custGeom>
                <a:avLst/>
                <a:gdLst/>
                <a:ahLst/>
                <a:cxnLst/>
                <a:rect l="l" t="t" r="r" b="b"/>
                <a:pathLst>
                  <a:path w="448462" h="392491" extrusionOk="0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10623392" y="570340"/>
                <a:ext cx="172700" cy="153116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3097" extrusionOk="0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05" name="Google Shape;105;p14"/>
              <p:cNvGrpSpPr/>
              <p:nvPr/>
            </p:nvGrpSpPr>
            <p:grpSpPr>
              <a:xfrm>
                <a:off x="11436383" y="448487"/>
                <a:ext cx="324300" cy="324300"/>
                <a:chOff x="11436383" y="456228"/>
                <a:chExt cx="324300" cy="324300"/>
              </a:xfrm>
            </p:grpSpPr>
            <p:sp>
              <p:nvSpPr>
                <p:cNvPr id="106" name="Google Shape;106;p14"/>
                <p:cNvSpPr/>
                <p:nvPr/>
              </p:nvSpPr>
              <p:spPr>
                <a:xfrm>
                  <a:off x="11436383" y="456228"/>
                  <a:ext cx="324300" cy="3243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126000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07" name="Google Shape;107;p14"/>
                <p:cNvGrpSpPr/>
                <p:nvPr/>
              </p:nvGrpSpPr>
              <p:grpSpPr>
                <a:xfrm>
                  <a:off x="11504624" y="541309"/>
                  <a:ext cx="187278" cy="149110"/>
                  <a:chOff x="6124" y="305"/>
                  <a:chExt cx="839" cy="668"/>
                </a:xfrm>
              </p:grpSpPr>
              <p:sp>
                <p:nvSpPr>
                  <p:cNvPr id="108" name="Google Shape;108;p14"/>
                  <p:cNvSpPr/>
                  <p:nvPr/>
                </p:nvSpPr>
                <p:spPr>
                  <a:xfrm>
                    <a:off x="6244" y="440"/>
                    <a:ext cx="599" cy="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" h="1602" extrusionOk="0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09" name="Google Shape;109;p14"/>
                  <p:cNvSpPr/>
                  <p:nvPr/>
                </p:nvSpPr>
                <p:spPr>
                  <a:xfrm>
                    <a:off x="6124" y="305"/>
                    <a:ext cx="839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2" h="1181" extrusionOk="0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10" name="Google Shape;110;p14"/>
              <p:cNvGrpSpPr/>
              <p:nvPr/>
            </p:nvGrpSpPr>
            <p:grpSpPr>
              <a:xfrm>
                <a:off x="10994418" y="493072"/>
                <a:ext cx="228042" cy="235130"/>
                <a:chOff x="11018587" y="468617"/>
                <a:chExt cx="228042" cy="235130"/>
              </a:xfrm>
            </p:grpSpPr>
            <p:sp>
              <p:nvSpPr>
                <p:cNvPr id="111" name="Google Shape;111;p14"/>
                <p:cNvSpPr/>
                <p:nvPr/>
              </p:nvSpPr>
              <p:spPr>
                <a:xfrm>
                  <a:off x="11018587" y="550633"/>
                  <a:ext cx="116026" cy="153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0" h="12286" extrusionOk="0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11101129" y="468617"/>
                  <a:ext cx="145500" cy="1455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36000" tIns="36000" rIns="36000" bIns="36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0" i="0" u="none" strike="noStrike" cap="none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</a:t>
                  </a:r>
                  <a:endParaRPr sz="900" b="0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3" name="Google Shape;113;p14"/>
              <p:cNvGrpSpPr/>
              <p:nvPr/>
            </p:nvGrpSpPr>
            <p:grpSpPr>
              <a:xfrm>
                <a:off x="9873449" y="494734"/>
                <a:ext cx="197888" cy="231814"/>
                <a:chOff x="10311599" y="879700"/>
                <a:chExt cx="197888" cy="231814"/>
              </a:xfrm>
            </p:grpSpPr>
            <p:sp>
              <p:nvSpPr>
                <p:cNvPr id="114" name="Google Shape;114;p14"/>
                <p:cNvSpPr/>
                <p:nvPr/>
              </p:nvSpPr>
              <p:spPr>
                <a:xfrm>
                  <a:off x="10311599" y="955306"/>
                  <a:ext cx="92872" cy="156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4045" extrusionOk="0">
                      <a:moveTo>
                        <a:pt x="963" y="3636"/>
                      </a:moveTo>
                      <a:lnTo>
                        <a:pt x="937" y="3639"/>
                      </a:lnTo>
                      <a:lnTo>
                        <a:pt x="914" y="3649"/>
                      </a:lnTo>
                      <a:lnTo>
                        <a:pt x="893" y="3665"/>
                      </a:lnTo>
                      <a:lnTo>
                        <a:pt x="876" y="3686"/>
                      </a:lnTo>
                      <a:lnTo>
                        <a:pt x="863" y="3712"/>
                      </a:lnTo>
                      <a:lnTo>
                        <a:pt x="854" y="3741"/>
                      </a:lnTo>
                      <a:lnTo>
                        <a:pt x="851" y="3772"/>
                      </a:lnTo>
                      <a:lnTo>
                        <a:pt x="854" y="3804"/>
                      </a:lnTo>
                      <a:lnTo>
                        <a:pt x="863" y="3832"/>
                      </a:lnTo>
                      <a:lnTo>
                        <a:pt x="876" y="3857"/>
                      </a:lnTo>
                      <a:lnTo>
                        <a:pt x="893" y="3878"/>
                      </a:lnTo>
                      <a:lnTo>
                        <a:pt x="914" y="3894"/>
                      </a:lnTo>
                      <a:lnTo>
                        <a:pt x="937" y="3905"/>
                      </a:lnTo>
                      <a:lnTo>
                        <a:pt x="963" y="3909"/>
                      </a:lnTo>
                      <a:lnTo>
                        <a:pt x="988" y="3905"/>
                      </a:lnTo>
                      <a:lnTo>
                        <a:pt x="1013" y="3894"/>
                      </a:lnTo>
                      <a:lnTo>
                        <a:pt x="1033" y="3878"/>
                      </a:lnTo>
                      <a:lnTo>
                        <a:pt x="1051" y="3857"/>
                      </a:lnTo>
                      <a:lnTo>
                        <a:pt x="1064" y="3832"/>
                      </a:lnTo>
                      <a:lnTo>
                        <a:pt x="1072" y="3804"/>
                      </a:lnTo>
                      <a:lnTo>
                        <a:pt x="1075" y="3772"/>
                      </a:lnTo>
                      <a:lnTo>
                        <a:pt x="1072" y="3741"/>
                      </a:lnTo>
                      <a:lnTo>
                        <a:pt x="1064" y="3712"/>
                      </a:lnTo>
                      <a:lnTo>
                        <a:pt x="1051" y="3686"/>
                      </a:lnTo>
                      <a:lnTo>
                        <a:pt x="1033" y="3665"/>
                      </a:lnTo>
                      <a:lnTo>
                        <a:pt x="1013" y="3649"/>
                      </a:lnTo>
                      <a:lnTo>
                        <a:pt x="988" y="3639"/>
                      </a:lnTo>
                      <a:lnTo>
                        <a:pt x="963" y="3636"/>
                      </a:lnTo>
                      <a:close/>
                      <a:moveTo>
                        <a:pt x="156" y="434"/>
                      </a:moveTo>
                      <a:lnTo>
                        <a:pt x="156" y="3540"/>
                      </a:lnTo>
                      <a:lnTo>
                        <a:pt x="1770" y="3540"/>
                      </a:lnTo>
                      <a:lnTo>
                        <a:pt x="1770" y="434"/>
                      </a:lnTo>
                      <a:lnTo>
                        <a:pt x="156" y="434"/>
                      </a:lnTo>
                      <a:close/>
                      <a:moveTo>
                        <a:pt x="727" y="197"/>
                      </a:moveTo>
                      <a:lnTo>
                        <a:pt x="716" y="200"/>
                      </a:lnTo>
                      <a:lnTo>
                        <a:pt x="707" y="207"/>
                      </a:lnTo>
                      <a:lnTo>
                        <a:pt x="701" y="217"/>
                      </a:lnTo>
                      <a:lnTo>
                        <a:pt x="699" y="230"/>
                      </a:lnTo>
                      <a:lnTo>
                        <a:pt x="701" y="243"/>
                      </a:lnTo>
                      <a:lnTo>
                        <a:pt x="707" y="254"/>
                      </a:lnTo>
                      <a:lnTo>
                        <a:pt x="716" y="260"/>
                      </a:lnTo>
                      <a:lnTo>
                        <a:pt x="727" y="262"/>
                      </a:lnTo>
                      <a:lnTo>
                        <a:pt x="1199" y="262"/>
                      </a:lnTo>
                      <a:lnTo>
                        <a:pt x="1210" y="260"/>
                      </a:lnTo>
                      <a:lnTo>
                        <a:pt x="1218" y="254"/>
                      </a:lnTo>
                      <a:lnTo>
                        <a:pt x="1224" y="243"/>
                      </a:lnTo>
                      <a:lnTo>
                        <a:pt x="1226" y="230"/>
                      </a:lnTo>
                      <a:lnTo>
                        <a:pt x="1224" y="217"/>
                      </a:lnTo>
                      <a:lnTo>
                        <a:pt x="1218" y="207"/>
                      </a:lnTo>
                      <a:lnTo>
                        <a:pt x="1210" y="200"/>
                      </a:lnTo>
                      <a:lnTo>
                        <a:pt x="1199" y="197"/>
                      </a:lnTo>
                      <a:lnTo>
                        <a:pt x="727" y="197"/>
                      </a:lnTo>
                      <a:close/>
                      <a:moveTo>
                        <a:pt x="224" y="0"/>
                      </a:moveTo>
                      <a:lnTo>
                        <a:pt x="1702" y="0"/>
                      </a:lnTo>
                      <a:lnTo>
                        <a:pt x="1738" y="4"/>
                      </a:lnTo>
                      <a:lnTo>
                        <a:pt x="1773" y="13"/>
                      </a:lnTo>
                      <a:lnTo>
                        <a:pt x="1805" y="31"/>
                      </a:lnTo>
                      <a:lnTo>
                        <a:pt x="1834" y="53"/>
                      </a:lnTo>
                      <a:lnTo>
                        <a:pt x="1860" y="81"/>
                      </a:lnTo>
                      <a:lnTo>
                        <a:pt x="1882" y="113"/>
                      </a:lnTo>
                      <a:lnTo>
                        <a:pt x="1900" y="148"/>
                      </a:lnTo>
                      <a:lnTo>
                        <a:pt x="1915" y="188"/>
                      </a:lnTo>
                      <a:lnTo>
                        <a:pt x="1923" y="229"/>
                      </a:lnTo>
                      <a:lnTo>
                        <a:pt x="1926" y="273"/>
                      </a:lnTo>
                      <a:lnTo>
                        <a:pt x="1926" y="3772"/>
                      </a:lnTo>
                      <a:lnTo>
                        <a:pt x="1923" y="3816"/>
                      </a:lnTo>
                      <a:lnTo>
                        <a:pt x="1915" y="3857"/>
                      </a:lnTo>
                      <a:lnTo>
                        <a:pt x="1900" y="3897"/>
                      </a:lnTo>
                      <a:lnTo>
                        <a:pt x="1882" y="3932"/>
                      </a:lnTo>
                      <a:lnTo>
                        <a:pt x="1860" y="3964"/>
                      </a:lnTo>
                      <a:lnTo>
                        <a:pt x="1834" y="3992"/>
                      </a:lnTo>
                      <a:lnTo>
                        <a:pt x="1805" y="4014"/>
                      </a:lnTo>
                      <a:lnTo>
                        <a:pt x="1773" y="4032"/>
                      </a:lnTo>
                      <a:lnTo>
                        <a:pt x="1738" y="4041"/>
                      </a:lnTo>
                      <a:lnTo>
                        <a:pt x="1702" y="4045"/>
                      </a:lnTo>
                      <a:lnTo>
                        <a:pt x="224" y="4045"/>
                      </a:lnTo>
                      <a:lnTo>
                        <a:pt x="188" y="4041"/>
                      </a:lnTo>
                      <a:lnTo>
                        <a:pt x="154" y="4032"/>
                      </a:lnTo>
                      <a:lnTo>
                        <a:pt x="122" y="4014"/>
                      </a:lnTo>
                      <a:lnTo>
                        <a:pt x="92" y="3992"/>
                      </a:lnTo>
                      <a:lnTo>
                        <a:pt x="66" y="3964"/>
                      </a:lnTo>
                      <a:lnTo>
                        <a:pt x="43" y="3932"/>
                      </a:lnTo>
                      <a:lnTo>
                        <a:pt x="25" y="3897"/>
                      </a:lnTo>
                      <a:lnTo>
                        <a:pt x="12" y="3857"/>
                      </a:lnTo>
                      <a:lnTo>
                        <a:pt x="3" y="3816"/>
                      </a:lnTo>
                      <a:lnTo>
                        <a:pt x="0" y="3772"/>
                      </a:lnTo>
                      <a:lnTo>
                        <a:pt x="0" y="273"/>
                      </a:lnTo>
                      <a:lnTo>
                        <a:pt x="3" y="229"/>
                      </a:lnTo>
                      <a:lnTo>
                        <a:pt x="12" y="188"/>
                      </a:lnTo>
                      <a:lnTo>
                        <a:pt x="25" y="148"/>
                      </a:lnTo>
                      <a:lnTo>
                        <a:pt x="43" y="113"/>
                      </a:lnTo>
                      <a:lnTo>
                        <a:pt x="66" y="81"/>
                      </a:lnTo>
                      <a:lnTo>
                        <a:pt x="92" y="53"/>
                      </a:lnTo>
                      <a:lnTo>
                        <a:pt x="122" y="31"/>
                      </a:lnTo>
                      <a:lnTo>
                        <a:pt x="154" y="13"/>
                      </a:lnTo>
                      <a:lnTo>
                        <a:pt x="188" y="4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10363987" y="879700"/>
                  <a:ext cx="145500" cy="1455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36000" tIns="36000" rIns="36000" bIns="360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500" b="0" i="0" u="none" strike="noStrike" cap="none">
                      <a:solidFill>
                        <a:srgbClr val="FFFFF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off</a:t>
                  </a:r>
                  <a:endParaRPr sz="500" b="0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116" name="Google Shape;116;p14"/>
            <p:cNvSpPr/>
            <p:nvPr/>
          </p:nvSpPr>
          <p:spPr>
            <a:xfrm>
              <a:off x="1172668" y="441218"/>
              <a:ext cx="6392700" cy="498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5875" cap="flat" cmpd="sng">
              <a:solidFill>
                <a:srgbClr val="01C99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27000" dist="38100" dir="2700000" algn="t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1" u="none" strike="noStrike" cap="none">
                  <a:solidFill>
                    <a:srgbClr val="01C99B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lang="ko-KR" sz="18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ko-KR" sz="1800" i="1">
                  <a:solidFill>
                    <a:srgbClr val="595959"/>
                  </a:solidFill>
                </a:rPr>
                <a:t>목적</a:t>
              </a:r>
              <a:endPara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7" name="Google Shape;117;p14"/>
            <p:cNvGrpSpPr/>
            <p:nvPr/>
          </p:nvGrpSpPr>
          <p:grpSpPr>
            <a:xfrm>
              <a:off x="7104485" y="530240"/>
              <a:ext cx="262229" cy="310132"/>
              <a:chOff x="7903029" y="1102744"/>
              <a:chExt cx="178898" cy="211579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7903029" y="1102744"/>
                <a:ext cx="159600" cy="159600"/>
              </a:xfrm>
              <a:prstGeom prst="arc">
                <a:avLst>
                  <a:gd name="adj1" fmla="val 7661534"/>
                  <a:gd name="adj2" fmla="val 3290856"/>
                </a:avLst>
              </a:prstGeom>
              <a:noFill/>
              <a:ln w="28575" cap="rnd" cmpd="sng">
                <a:solidFill>
                  <a:srgbClr val="01C9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903029" y="1102744"/>
                <a:ext cx="159600" cy="159600"/>
              </a:xfrm>
              <a:prstGeom prst="arc">
                <a:avLst>
                  <a:gd name="adj1" fmla="val 5171035"/>
                  <a:gd name="adj2" fmla="val 6163513"/>
                </a:avLst>
              </a:prstGeom>
              <a:noFill/>
              <a:ln w="28575" cap="rnd" cmpd="sng">
                <a:solidFill>
                  <a:srgbClr val="01C9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20" name="Google Shape;120;p14"/>
              <p:cNvCxnSpPr/>
              <p:nvPr/>
            </p:nvCxnSpPr>
            <p:spPr>
              <a:xfrm>
                <a:off x="8029127" y="1250723"/>
                <a:ext cx="52800" cy="63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01C9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1" name="Google Shape;121;p14"/>
          <p:cNvSpPr/>
          <p:nvPr/>
        </p:nvSpPr>
        <p:spPr>
          <a:xfrm>
            <a:off x="1514936" y="5581879"/>
            <a:ext cx="2235600" cy="402300"/>
          </a:xfrm>
          <a:prstGeom prst="rect">
            <a:avLst/>
          </a:prstGeom>
          <a:solidFill>
            <a:srgbClr val="01C9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목적</a:t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6975402" y="2898579"/>
            <a:ext cx="257767" cy="22853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526951" y="4140675"/>
            <a:ext cx="211709" cy="27938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4740994" y="3546957"/>
            <a:ext cx="255623" cy="223720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642861" y="4495622"/>
            <a:ext cx="19800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죽전역에서 서울역까지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출근시간, 죽전에 사는 단국이는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직장이 있는 서울역까지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가려고 한다.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2188268" y="3331964"/>
            <a:ext cx="8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3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3750676" y="4941807"/>
            <a:ext cx="2235600" cy="402300"/>
          </a:xfrm>
          <a:prstGeom prst="rect">
            <a:avLst/>
          </a:prstGeom>
          <a:solidFill>
            <a:srgbClr val="01C9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</a:t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3878601" y="3855549"/>
            <a:ext cx="19800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출근길은 힘들어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출근길, 서울역까지 가려면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지하철에서 많은 사람을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마주치게 된다.</a:t>
            </a: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4424008" y="2691891"/>
            <a:ext cx="8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3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5986417" y="4301734"/>
            <a:ext cx="2235600" cy="402300"/>
          </a:xfrm>
          <a:prstGeom prst="rect">
            <a:avLst/>
          </a:prstGeom>
          <a:solidFill>
            <a:srgbClr val="01C9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희망</a:t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6114342" y="3215476"/>
            <a:ext cx="19800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최대한 편하게 가고싶어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단국이는 죽전역에서 서울역까지 최대한 사람들이 없는 역을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거쳐 가고싶다.</a:t>
            </a:r>
            <a:endParaRPr sz="900"/>
          </a:p>
        </p:txBody>
      </p:sp>
      <p:sp>
        <p:nvSpPr>
          <p:cNvPr id="132" name="Google Shape;132;p14"/>
          <p:cNvSpPr txBox="1"/>
          <p:nvPr/>
        </p:nvSpPr>
        <p:spPr>
          <a:xfrm>
            <a:off x="6659749" y="2051818"/>
            <a:ext cx="8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3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8222158" y="3661661"/>
            <a:ext cx="2235600" cy="402300"/>
          </a:xfrm>
          <a:prstGeom prst="rect">
            <a:avLst/>
          </a:prstGeom>
          <a:solidFill>
            <a:srgbClr val="01C9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목적</a:t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9234173" y="2220457"/>
            <a:ext cx="211709" cy="27938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350082" y="2575403"/>
            <a:ext cx="19800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경로를 찾자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단국이는 출근시간에 최대한 사람들이 없는 역을 거쳐가는 경로를 찾으려고 한다.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1514936" y="2020655"/>
            <a:ext cx="8942822" cy="1920345"/>
            <a:chOff x="1606707" y="1964427"/>
            <a:chExt cx="8942822" cy="1920345"/>
          </a:xfrm>
        </p:grpSpPr>
        <p:cxnSp>
          <p:nvCxnSpPr>
            <p:cNvPr id="137" name="Google Shape;137;p14"/>
            <p:cNvCxnSpPr/>
            <p:nvPr/>
          </p:nvCxnSpPr>
          <p:spPr>
            <a:xfrm>
              <a:off x="1606707" y="3884645"/>
              <a:ext cx="2235600" cy="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3842447" y="3244572"/>
              <a:ext cx="2235600" cy="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14"/>
            <p:cNvCxnSpPr/>
            <p:nvPr/>
          </p:nvCxnSpPr>
          <p:spPr>
            <a:xfrm>
              <a:off x="6078188" y="2604500"/>
              <a:ext cx="2235600" cy="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14"/>
            <p:cNvCxnSpPr/>
            <p:nvPr/>
          </p:nvCxnSpPr>
          <p:spPr>
            <a:xfrm>
              <a:off x="8313929" y="1964427"/>
              <a:ext cx="2235600" cy="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41" name="Google Shape;141;p14"/>
            <p:cNvCxnSpPr/>
            <p:nvPr/>
          </p:nvCxnSpPr>
          <p:spPr>
            <a:xfrm flipH="1">
              <a:off x="3838248" y="3244572"/>
              <a:ext cx="4200" cy="64020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14"/>
            <p:cNvCxnSpPr/>
            <p:nvPr/>
          </p:nvCxnSpPr>
          <p:spPr>
            <a:xfrm>
              <a:off x="6073924" y="2604500"/>
              <a:ext cx="8400" cy="64020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14"/>
            <p:cNvCxnSpPr/>
            <p:nvPr/>
          </p:nvCxnSpPr>
          <p:spPr>
            <a:xfrm flipH="1">
              <a:off x="8309729" y="1964427"/>
              <a:ext cx="4200" cy="640200"/>
            </a:xfrm>
            <a:prstGeom prst="straightConnector1">
              <a:avLst/>
            </a:prstGeom>
            <a:noFill/>
            <a:ln w="12700" cap="flat" cmpd="sng">
              <a:solidFill>
                <a:srgbClr val="16D3B3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2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704" name="Google Shape;704;p32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06" name="Google Shape;706;p32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707" name="Google Shape;707;p32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1" name="Google Shape;711;p32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12" name="Google Shape;712;p32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713" name="Google Shape;713;p32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8" name="Google Shape;718;p32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19" name="Google Shape;719;p32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720" name="Google Shape;720;p32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25" name="Google Shape;725;p32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승객 데이터 분석 결과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8" name="Google Shape;728;p32"/>
          <p:cNvSpPr/>
          <p:nvPr/>
        </p:nvSpPr>
        <p:spPr>
          <a:xfrm>
            <a:off x="1832425" y="5186750"/>
            <a:ext cx="93132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죽전역과 비교하여 서울역은 오후1-2시 기간에 승객 수가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상승하는것을 확인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죽전역과 비교하여 서울역은 오후 1-2시 기간에 승객 수가 상승하는 것을 그래프를 통해 확인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통해 서울역은 오후 1-2시 기간동안 지방에서 올라오는 사람이 있어 승객이 늘어난다는 것을 추측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9" name="Google Shape;7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12" y="685374"/>
            <a:ext cx="4735025" cy="44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33"/>
          <p:cNvGrpSpPr/>
          <p:nvPr/>
        </p:nvGrpSpPr>
        <p:grpSpPr>
          <a:xfrm>
            <a:off x="234505" y="108967"/>
            <a:ext cx="11722989" cy="6487665"/>
            <a:chOff x="234505" y="185167"/>
            <a:chExt cx="11722989" cy="6487665"/>
          </a:xfrm>
        </p:grpSpPr>
        <p:sp>
          <p:nvSpPr>
            <p:cNvPr id="735" name="Google Shape;735;p33"/>
            <p:cNvSpPr/>
            <p:nvPr/>
          </p:nvSpPr>
          <p:spPr>
            <a:xfrm>
              <a:off x="234505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7" name="Google Shape;737;p33"/>
            <p:cNvGrpSpPr/>
            <p:nvPr/>
          </p:nvGrpSpPr>
          <p:grpSpPr>
            <a:xfrm>
              <a:off x="9886950" y="341006"/>
              <a:ext cx="169280" cy="194571"/>
              <a:chOff x="1039" y="1681"/>
              <a:chExt cx="1071" cy="1231"/>
            </a:xfrm>
          </p:grpSpPr>
          <p:sp>
            <p:nvSpPr>
              <p:cNvPr id="738" name="Google Shape;738;p33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0" name="Google Shape;740;p3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2" name="Google Shape;742;p33"/>
            <p:cNvSpPr/>
            <p:nvPr/>
          </p:nvSpPr>
          <p:spPr>
            <a:xfrm>
              <a:off x="11012257" y="367490"/>
              <a:ext cx="141603" cy="141603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43" name="Google Shape;743;p33"/>
            <p:cNvGrpSpPr/>
            <p:nvPr/>
          </p:nvGrpSpPr>
          <p:grpSpPr>
            <a:xfrm>
              <a:off x="10302346" y="340640"/>
              <a:ext cx="75601" cy="195303"/>
              <a:chOff x="2375" y="2182"/>
              <a:chExt cx="144" cy="372"/>
            </a:xfrm>
          </p:grpSpPr>
          <p:sp>
            <p:nvSpPr>
              <p:cNvPr id="744" name="Google Shape;744;p3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9" name="Google Shape;749;p33"/>
            <p:cNvSpPr/>
            <p:nvPr/>
          </p:nvSpPr>
          <p:spPr>
            <a:xfrm>
              <a:off x="10624062" y="375307"/>
              <a:ext cx="142080" cy="125968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50" name="Google Shape;750;p33"/>
            <p:cNvGrpSpPr/>
            <p:nvPr/>
          </p:nvGrpSpPr>
          <p:grpSpPr>
            <a:xfrm>
              <a:off x="11399975" y="356755"/>
              <a:ext cx="177663" cy="163073"/>
              <a:chOff x="2577" y="1104"/>
              <a:chExt cx="414" cy="380"/>
            </a:xfrm>
          </p:grpSpPr>
          <p:sp>
            <p:nvSpPr>
              <p:cNvPr id="751" name="Google Shape;751;p33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5" name="Google Shape;755;p3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56" name="Google Shape;756;p33"/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9" name="Google Shape;759;p33"/>
          <p:cNvGrpSpPr/>
          <p:nvPr/>
        </p:nvGrpSpPr>
        <p:grpSpPr>
          <a:xfrm>
            <a:off x="4082258" y="2488069"/>
            <a:ext cx="4027482" cy="1881880"/>
            <a:chOff x="3837558" y="3304307"/>
            <a:chExt cx="4027482" cy="1881880"/>
          </a:xfrm>
        </p:grpSpPr>
        <p:grpSp>
          <p:nvGrpSpPr>
            <p:cNvPr id="760" name="Google Shape;760;p33"/>
            <p:cNvGrpSpPr/>
            <p:nvPr/>
          </p:nvGrpSpPr>
          <p:grpSpPr>
            <a:xfrm>
              <a:off x="3837558" y="3304308"/>
              <a:ext cx="4027482" cy="1881879"/>
              <a:chOff x="3837558" y="3304308"/>
              <a:chExt cx="4027482" cy="1881879"/>
            </a:xfrm>
          </p:grpSpPr>
          <p:grpSp>
            <p:nvGrpSpPr>
              <p:cNvPr id="761" name="Google Shape;761;p33"/>
              <p:cNvGrpSpPr/>
              <p:nvPr/>
            </p:nvGrpSpPr>
            <p:grpSpPr>
              <a:xfrm>
                <a:off x="3837558" y="3304309"/>
                <a:ext cx="4027482" cy="1881878"/>
                <a:chOff x="3790166" y="3429000"/>
                <a:chExt cx="4027482" cy="1881878"/>
              </a:xfrm>
            </p:grpSpPr>
            <p:sp>
              <p:nvSpPr>
                <p:cNvPr id="762" name="Google Shape;762;p33"/>
                <p:cNvSpPr/>
                <p:nvPr/>
              </p:nvSpPr>
              <p:spPr>
                <a:xfrm>
                  <a:off x="7035814" y="4122289"/>
                  <a:ext cx="781834" cy="495300"/>
                </a:xfrm>
                <a:prstGeom prst="roundRect">
                  <a:avLst>
                    <a:gd name="adj" fmla="val 6641"/>
                  </a:avLst>
                </a:prstGeom>
                <a:solidFill>
                  <a:srgbClr val="EBEF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63" name="Google Shape;763;p33"/>
                <p:cNvSpPr/>
                <p:nvPr/>
              </p:nvSpPr>
              <p:spPr>
                <a:xfrm>
                  <a:off x="3790166" y="3429000"/>
                  <a:ext cx="3918857" cy="1881878"/>
                </a:xfrm>
                <a:prstGeom prst="roundRect">
                  <a:avLst>
                    <a:gd name="adj" fmla="val 6641"/>
                  </a:avLst>
                </a:prstGeom>
                <a:solidFill>
                  <a:srgbClr val="DEE4E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764" name="Google Shape;764;p33"/>
              <p:cNvGrpSpPr/>
              <p:nvPr/>
            </p:nvGrpSpPr>
            <p:grpSpPr>
              <a:xfrm>
                <a:off x="3938916" y="3304308"/>
                <a:ext cx="3680460" cy="1881877"/>
                <a:chOff x="3891524" y="3428999"/>
                <a:chExt cx="3680460" cy="1881877"/>
              </a:xfrm>
            </p:grpSpPr>
            <p:cxnSp>
              <p:nvCxnSpPr>
                <p:cNvPr id="765" name="Google Shape;765;p33"/>
                <p:cNvCxnSpPr/>
                <p:nvPr/>
              </p:nvCxnSpPr>
              <p:spPr>
                <a:xfrm>
                  <a:off x="389152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6" name="Google Shape;766;p33"/>
                <p:cNvCxnSpPr/>
                <p:nvPr/>
              </p:nvCxnSpPr>
              <p:spPr>
                <a:xfrm>
                  <a:off x="400653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7" name="Google Shape;767;p33"/>
                <p:cNvCxnSpPr/>
                <p:nvPr/>
              </p:nvCxnSpPr>
              <p:spPr>
                <a:xfrm>
                  <a:off x="412155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8" name="Google Shape;768;p33"/>
                <p:cNvCxnSpPr/>
                <p:nvPr/>
              </p:nvCxnSpPr>
              <p:spPr>
                <a:xfrm>
                  <a:off x="423656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9" name="Google Shape;769;p33"/>
                <p:cNvCxnSpPr/>
                <p:nvPr/>
              </p:nvCxnSpPr>
              <p:spPr>
                <a:xfrm>
                  <a:off x="435158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0" name="Google Shape;770;p33"/>
                <p:cNvCxnSpPr/>
                <p:nvPr/>
              </p:nvCxnSpPr>
              <p:spPr>
                <a:xfrm>
                  <a:off x="446659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1" name="Google Shape;771;p33"/>
                <p:cNvCxnSpPr/>
                <p:nvPr/>
              </p:nvCxnSpPr>
              <p:spPr>
                <a:xfrm>
                  <a:off x="458160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2" name="Google Shape;772;p33"/>
                <p:cNvCxnSpPr/>
                <p:nvPr/>
              </p:nvCxnSpPr>
              <p:spPr>
                <a:xfrm>
                  <a:off x="469662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3" name="Google Shape;773;p33"/>
                <p:cNvCxnSpPr/>
                <p:nvPr/>
              </p:nvCxnSpPr>
              <p:spPr>
                <a:xfrm>
                  <a:off x="481163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4" name="Google Shape;774;p33"/>
                <p:cNvCxnSpPr/>
                <p:nvPr/>
              </p:nvCxnSpPr>
              <p:spPr>
                <a:xfrm>
                  <a:off x="492665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5" name="Google Shape;775;p33"/>
                <p:cNvCxnSpPr/>
                <p:nvPr/>
              </p:nvCxnSpPr>
              <p:spPr>
                <a:xfrm>
                  <a:off x="504166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6" name="Google Shape;776;p33"/>
                <p:cNvCxnSpPr/>
                <p:nvPr/>
              </p:nvCxnSpPr>
              <p:spPr>
                <a:xfrm>
                  <a:off x="515667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7" name="Google Shape;777;p33"/>
                <p:cNvCxnSpPr/>
                <p:nvPr/>
              </p:nvCxnSpPr>
              <p:spPr>
                <a:xfrm>
                  <a:off x="527169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8" name="Google Shape;778;p33"/>
                <p:cNvCxnSpPr/>
                <p:nvPr/>
              </p:nvCxnSpPr>
              <p:spPr>
                <a:xfrm>
                  <a:off x="538670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79" name="Google Shape;779;p33"/>
                <p:cNvCxnSpPr/>
                <p:nvPr/>
              </p:nvCxnSpPr>
              <p:spPr>
                <a:xfrm>
                  <a:off x="550172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0" name="Google Shape;780;p33"/>
                <p:cNvCxnSpPr/>
                <p:nvPr/>
              </p:nvCxnSpPr>
              <p:spPr>
                <a:xfrm>
                  <a:off x="561673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1" name="Google Shape;781;p33"/>
                <p:cNvCxnSpPr/>
                <p:nvPr/>
              </p:nvCxnSpPr>
              <p:spPr>
                <a:xfrm>
                  <a:off x="573174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2" name="Google Shape;782;p33"/>
                <p:cNvCxnSpPr/>
                <p:nvPr/>
              </p:nvCxnSpPr>
              <p:spPr>
                <a:xfrm>
                  <a:off x="584676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3" name="Google Shape;783;p33"/>
                <p:cNvCxnSpPr/>
                <p:nvPr/>
              </p:nvCxnSpPr>
              <p:spPr>
                <a:xfrm>
                  <a:off x="596177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4" name="Google Shape;784;p33"/>
                <p:cNvCxnSpPr/>
                <p:nvPr/>
              </p:nvCxnSpPr>
              <p:spPr>
                <a:xfrm>
                  <a:off x="607679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5" name="Google Shape;785;p33"/>
                <p:cNvCxnSpPr/>
                <p:nvPr/>
              </p:nvCxnSpPr>
              <p:spPr>
                <a:xfrm>
                  <a:off x="619180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6" name="Google Shape;786;p33"/>
                <p:cNvCxnSpPr/>
                <p:nvPr/>
              </p:nvCxnSpPr>
              <p:spPr>
                <a:xfrm>
                  <a:off x="630681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7" name="Google Shape;787;p33"/>
                <p:cNvCxnSpPr/>
                <p:nvPr/>
              </p:nvCxnSpPr>
              <p:spPr>
                <a:xfrm>
                  <a:off x="642183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8" name="Google Shape;788;p33"/>
                <p:cNvCxnSpPr/>
                <p:nvPr/>
              </p:nvCxnSpPr>
              <p:spPr>
                <a:xfrm>
                  <a:off x="653684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9" name="Google Shape;789;p33"/>
                <p:cNvCxnSpPr/>
                <p:nvPr/>
              </p:nvCxnSpPr>
              <p:spPr>
                <a:xfrm>
                  <a:off x="665186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0" name="Google Shape;790;p33"/>
                <p:cNvCxnSpPr/>
                <p:nvPr/>
              </p:nvCxnSpPr>
              <p:spPr>
                <a:xfrm>
                  <a:off x="676687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1" name="Google Shape;791;p33"/>
                <p:cNvCxnSpPr/>
                <p:nvPr/>
              </p:nvCxnSpPr>
              <p:spPr>
                <a:xfrm>
                  <a:off x="688188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2" name="Google Shape;792;p33"/>
                <p:cNvCxnSpPr/>
                <p:nvPr/>
              </p:nvCxnSpPr>
              <p:spPr>
                <a:xfrm>
                  <a:off x="6996902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3" name="Google Shape;793;p33"/>
                <p:cNvCxnSpPr/>
                <p:nvPr/>
              </p:nvCxnSpPr>
              <p:spPr>
                <a:xfrm>
                  <a:off x="7111916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4" name="Google Shape;794;p33"/>
                <p:cNvCxnSpPr/>
                <p:nvPr/>
              </p:nvCxnSpPr>
              <p:spPr>
                <a:xfrm>
                  <a:off x="7226930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5" name="Google Shape;795;p33"/>
                <p:cNvCxnSpPr/>
                <p:nvPr/>
              </p:nvCxnSpPr>
              <p:spPr>
                <a:xfrm>
                  <a:off x="734194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6" name="Google Shape;796;p33"/>
                <p:cNvCxnSpPr/>
                <p:nvPr/>
              </p:nvCxnSpPr>
              <p:spPr>
                <a:xfrm>
                  <a:off x="7456958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7" name="Google Shape;797;p33"/>
                <p:cNvCxnSpPr/>
                <p:nvPr/>
              </p:nvCxnSpPr>
              <p:spPr>
                <a:xfrm>
                  <a:off x="7571984" y="3428999"/>
                  <a:ext cx="0" cy="188187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798" name="Google Shape;798;p33"/>
            <p:cNvSpPr/>
            <p:nvPr/>
          </p:nvSpPr>
          <p:spPr>
            <a:xfrm rot="-5400000">
              <a:off x="3886622" y="3255243"/>
              <a:ext cx="1881877" cy="1980005"/>
            </a:xfrm>
            <a:prstGeom prst="round2SameRect">
              <a:avLst>
                <a:gd name="adj1" fmla="val 7894"/>
                <a:gd name="adj2" fmla="val 0"/>
              </a:avLst>
            </a:prstGeom>
            <a:gradFill>
              <a:gsLst>
                <a:gs pos="0">
                  <a:srgbClr val="2DDBA6">
                    <a:alpha val="80000"/>
                  </a:srgbClr>
                </a:gs>
                <a:gs pos="100000">
                  <a:srgbClr val="29C0C7">
                    <a:alpha val="8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34"/>
          <p:cNvGrpSpPr/>
          <p:nvPr/>
        </p:nvGrpSpPr>
        <p:grpSpPr>
          <a:xfrm>
            <a:off x="234505" y="108967"/>
            <a:ext cx="11723100" cy="6487800"/>
            <a:chOff x="234505" y="185167"/>
            <a:chExt cx="11723100" cy="6487800"/>
          </a:xfrm>
        </p:grpSpPr>
        <p:sp>
          <p:nvSpPr>
            <p:cNvPr id="804" name="Google Shape;804;p3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06" name="Google Shape;806;p3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807" name="Google Shape;807;p3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9" name="Google Shape;809;p3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7" name="Google Shape;817;p3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8" name="Google Shape;818;p3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19" name="Google Shape;819;p3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820" name="Google Shape;820;p3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1" name="Google Shape;821;p3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2" name="Google Shape;822;p3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3" name="Google Shape;823;p3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4" name="Google Shape;824;p3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25" name="Google Shape;825;p34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8" name="Google Shape;828;p34"/>
          <p:cNvSpPr txBox="1"/>
          <p:nvPr/>
        </p:nvSpPr>
        <p:spPr>
          <a:xfrm>
            <a:off x="4675550" y="1333525"/>
            <a:ext cx="28410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지도로 나타내기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9" name="Google Shape;829;p34"/>
          <p:cNvGrpSpPr/>
          <p:nvPr/>
        </p:nvGrpSpPr>
        <p:grpSpPr>
          <a:xfrm>
            <a:off x="4082275" y="2488038"/>
            <a:ext cx="4027456" cy="1881921"/>
            <a:chOff x="3837550" y="3304288"/>
            <a:chExt cx="4027456" cy="1881921"/>
          </a:xfrm>
        </p:grpSpPr>
        <p:grpSp>
          <p:nvGrpSpPr>
            <p:cNvPr id="830" name="Google Shape;830;p34"/>
            <p:cNvGrpSpPr/>
            <p:nvPr/>
          </p:nvGrpSpPr>
          <p:grpSpPr>
            <a:xfrm>
              <a:off x="3837558" y="3304308"/>
              <a:ext cx="4027448" cy="1881901"/>
              <a:chOff x="3837558" y="3304308"/>
              <a:chExt cx="4027448" cy="1881901"/>
            </a:xfrm>
          </p:grpSpPr>
          <p:grpSp>
            <p:nvGrpSpPr>
              <p:cNvPr id="831" name="Google Shape;831;p34"/>
              <p:cNvGrpSpPr/>
              <p:nvPr/>
            </p:nvGrpSpPr>
            <p:grpSpPr>
              <a:xfrm>
                <a:off x="3837558" y="3304309"/>
                <a:ext cx="4027448" cy="1881900"/>
                <a:chOff x="3790166" y="3429000"/>
                <a:chExt cx="4027448" cy="1881900"/>
              </a:xfrm>
            </p:grpSpPr>
            <p:sp>
              <p:nvSpPr>
                <p:cNvPr id="832" name="Google Shape;832;p34"/>
                <p:cNvSpPr/>
                <p:nvPr/>
              </p:nvSpPr>
              <p:spPr>
                <a:xfrm>
                  <a:off x="7035814" y="4122289"/>
                  <a:ext cx="781800" cy="495300"/>
                </a:xfrm>
                <a:prstGeom prst="roundRect">
                  <a:avLst>
                    <a:gd name="adj" fmla="val 6641"/>
                  </a:avLst>
                </a:prstGeom>
                <a:solidFill>
                  <a:srgbClr val="EBEF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33" name="Google Shape;833;p34"/>
                <p:cNvSpPr/>
                <p:nvPr/>
              </p:nvSpPr>
              <p:spPr>
                <a:xfrm>
                  <a:off x="3790166" y="3429000"/>
                  <a:ext cx="3918900" cy="1881900"/>
                </a:xfrm>
                <a:prstGeom prst="roundRect">
                  <a:avLst>
                    <a:gd name="adj" fmla="val 6641"/>
                  </a:avLst>
                </a:prstGeom>
                <a:solidFill>
                  <a:srgbClr val="DEE4E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834" name="Google Shape;834;p34"/>
              <p:cNvGrpSpPr/>
              <p:nvPr/>
            </p:nvGrpSpPr>
            <p:grpSpPr>
              <a:xfrm>
                <a:off x="3938916" y="3304308"/>
                <a:ext cx="3680460" cy="1881900"/>
                <a:chOff x="3891524" y="3428999"/>
                <a:chExt cx="3680460" cy="1881900"/>
              </a:xfrm>
            </p:grpSpPr>
            <p:cxnSp>
              <p:nvCxnSpPr>
                <p:cNvPr id="835" name="Google Shape;835;p34"/>
                <p:cNvCxnSpPr/>
                <p:nvPr/>
              </p:nvCxnSpPr>
              <p:spPr>
                <a:xfrm>
                  <a:off x="389152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36" name="Google Shape;836;p34"/>
                <p:cNvCxnSpPr/>
                <p:nvPr/>
              </p:nvCxnSpPr>
              <p:spPr>
                <a:xfrm>
                  <a:off x="400653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37" name="Google Shape;837;p34"/>
                <p:cNvCxnSpPr/>
                <p:nvPr/>
              </p:nvCxnSpPr>
              <p:spPr>
                <a:xfrm>
                  <a:off x="412155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38" name="Google Shape;838;p34"/>
                <p:cNvCxnSpPr/>
                <p:nvPr/>
              </p:nvCxnSpPr>
              <p:spPr>
                <a:xfrm>
                  <a:off x="423656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39" name="Google Shape;839;p34"/>
                <p:cNvCxnSpPr/>
                <p:nvPr/>
              </p:nvCxnSpPr>
              <p:spPr>
                <a:xfrm>
                  <a:off x="435158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0" name="Google Shape;840;p34"/>
                <p:cNvCxnSpPr/>
                <p:nvPr/>
              </p:nvCxnSpPr>
              <p:spPr>
                <a:xfrm>
                  <a:off x="446659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1" name="Google Shape;841;p34"/>
                <p:cNvCxnSpPr/>
                <p:nvPr/>
              </p:nvCxnSpPr>
              <p:spPr>
                <a:xfrm>
                  <a:off x="458160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2" name="Google Shape;842;p34"/>
                <p:cNvCxnSpPr/>
                <p:nvPr/>
              </p:nvCxnSpPr>
              <p:spPr>
                <a:xfrm>
                  <a:off x="469662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3" name="Google Shape;843;p34"/>
                <p:cNvCxnSpPr/>
                <p:nvPr/>
              </p:nvCxnSpPr>
              <p:spPr>
                <a:xfrm>
                  <a:off x="481163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4" name="Google Shape;844;p34"/>
                <p:cNvCxnSpPr/>
                <p:nvPr/>
              </p:nvCxnSpPr>
              <p:spPr>
                <a:xfrm>
                  <a:off x="492665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5" name="Google Shape;845;p34"/>
                <p:cNvCxnSpPr/>
                <p:nvPr/>
              </p:nvCxnSpPr>
              <p:spPr>
                <a:xfrm>
                  <a:off x="504166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6" name="Google Shape;846;p34"/>
                <p:cNvCxnSpPr/>
                <p:nvPr/>
              </p:nvCxnSpPr>
              <p:spPr>
                <a:xfrm>
                  <a:off x="515667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7" name="Google Shape;847;p34"/>
                <p:cNvCxnSpPr/>
                <p:nvPr/>
              </p:nvCxnSpPr>
              <p:spPr>
                <a:xfrm>
                  <a:off x="527169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8" name="Google Shape;848;p34"/>
                <p:cNvCxnSpPr/>
                <p:nvPr/>
              </p:nvCxnSpPr>
              <p:spPr>
                <a:xfrm>
                  <a:off x="538670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9" name="Google Shape;849;p34"/>
                <p:cNvCxnSpPr/>
                <p:nvPr/>
              </p:nvCxnSpPr>
              <p:spPr>
                <a:xfrm>
                  <a:off x="550172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0" name="Google Shape;850;p34"/>
                <p:cNvCxnSpPr/>
                <p:nvPr/>
              </p:nvCxnSpPr>
              <p:spPr>
                <a:xfrm>
                  <a:off x="561673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1" name="Google Shape;851;p34"/>
                <p:cNvCxnSpPr/>
                <p:nvPr/>
              </p:nvCxnSpPr>
              <p:spPr>
                <a:xfrm>
                  <a:off x="573174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2" name="Google Shape;852;p34"/>
                <p:cNvCxnSpPr/>
                <p:nvPr/>
              </p:nvCxnSpPr>
              <p:spPr>
                <a:xfrm>
                  <a:off x="584676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3" name="Google Shape;853;p34"/>
                <p:cNvCxnSpPr/>
                <p:nvPr/>
              </p:nvCxnSpPr>
              <p:spPr>
                <a:xfrm>
                  <a:off x="596177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4" name="Google Shape;854;p34"/>
                <p:cNvCxnSpPr/>
                <p:nvPr/>
              </p:nvCxnSpPr>
              <p:spPr>
                <a:xfrm>
                  <a:off x="607679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5" name="Google Shape;855;p34"/>
                <p:cNvCxnSpPr/>
                <p:nvPr/>
              </p:nvCxnSpPr>
              <p:spPr>
                <a:xfrm>
                  <a:off x="619180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6" name="Google Shape;856;p34"/>
                <p:cNvCxnSpPr/>
                <p:nvPr/>
              </p:nvCxnSpPr>
              <p:spPr>
                <a:xfrm>
                  <a:off x="630681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7" name="Google Shape;857;p34"/>
                <p:cNvCxnSpPr/>
                <p:nvPr/>
              </p:nvCxnSpPr>
              <p:spPr>
                <a:xfrm>
                  <a:off x="642183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8" name="Google Shape;858;p34"/>
                <p:cNvCxnSpPr/>
                <p:nvPr/>
              </p:nvCxnSpPr>
              <p:spPr>
                <a:xfrm>
                  <a:off x="653684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9" name="Google Shape;859;p34"/>
                <p:cNvCxnSpPr/>
                <p:nvPr/>
              </p:nvCxnSpPr>
              <p:spPr>
                <a:xfrm>
                  <a:off x="665186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0" name="Google Shape;860;p34"/>
                <p:cNvCxnSpPr/>
                <p:nvPr/>
              </p:nvCxnSpPr>
              <p:spPr>
                <a:xfrm>
                  <a:off x="676687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1" name="Google Shape;861;p34"/>
                <p:cNvCxnSpPr/>
                <p:nvPr/>
              </p:nvCxnSpPr>
              <p:spPr>
                <a:xfrm>
                  <a:off x="688188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2" name="Google Shape;862;p34"/>
                <p:cNvCxnSpPr/>
                <p:nvPr/>
              </p:nvCxnSpPr>
              <p:spPr>
                <a:xfrm>
                  <a:off x="6996902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3" name="Google Shape;863;p34"/>
                <p:cNvCxnSpPr/>
                <p:nvPr/>
              </p:nvCxnSpPr>
              <p:spPr>
                <a:xfrm>
                  <a:off x="7111916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4" name="Google Shape;864;p34"/>
                <p:cNvCxnSpPr/>
                <p:nvPr/>
              </p:nvCxnSpPr>
              <p:spPr>
                <a:xfrm>
                  <a:off x="7226930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5" name="Google Shape;865;p34"/>
                <p:cNvCxnSpPr/>
                <p:nvPr/>
              </p:nvCxnSpPr>
              <p:spPr>
                <a:xfrm>
                  <a:off x="734194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6" name="Google Shape;866;p34"/>
                <p:cNvCxnSpPr/>
                <p:nvPr/>
              </p:nvCxnSpPr>
              <p:spPr>
                <a:xfrm>
                  <a:off x="7456958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67" name="Google Shape;867;p34"/>
                <p:cNvCxnSpPr/>
                <p:nvPr/>
              </p:nvCxnSpPr>
              <p:spPr>
                <a:xfrm>
                  <a:off x="7571984" y="3428999"/>
                  <a:ext cx="0" cy="1881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868" name="Google Shape;868;p34"/>
            <p:cNvSpPr/>
            <p:nvPr/>
          </p:nvSpPr>
          <p:spPr>
            <a:xfrm rot="-5400000">
              <a:off x="4720900" y="2420938"/>
              <a:ext cx="1881900" cy="3648600"/>
            </a:xfrm>
            <a:prstGeom prst="round2SameRect">
              <a:avLst>
                <a:gd name="adj1" fmla="val 7894"/>
                <a:gd name="adj2" fmla="val 0"/>
              </a:avLst>
            </a:prstGeom>
            <a:gradFill>
              <a:gsLst>
                <a:gs pos="0">
                  <a:srgbClr val="2DDBA6">
                    <a:alpha val="80000"/>
                  </a:srgbClr>
                </a:gs>
                <a:gs pos="100000">
                  <a:srgbClr val="29C0C7">
                    <a:alpha val="8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35"/>
          <p:cNvGrpSpPr/>
          <p:nvPr/>
        </p:nvGrpSpPr>
        <p:grpSpPr>
          <a:xfrm>
            <a:off x="234505" y="108967"/>
            <a:ext cx="11723100" cy="6487800"/>
            <a:chOff x="234505" y="185167"/>
            <a:chExt cx="11723100" cy="6487800"/>
          </a:xfrm>
        </p:grpSpPr>
        <p:sp>
          <p:nvSpPr>
            <p:cNvPr id="874" name="Google Shape;874;p35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6" name="Google Shape;876;p35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877" name="Google Shape;877;p35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1" name="Google Shape;881;p35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2" name="Google Shape;882;p35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883" name="Google Shape;883;p3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4" name="Google Shape;884;p35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5" name="Google Shape;885;p35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6" name="Google Shape;886;p35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7" name="Google Shape;887;p3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8" name="Google Shape;888;p35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9" name="Google Shape;889;p35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890" name="Google Shape;890;p35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1" name="Google Shape;891;p35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2" name="Google Shape;892;p3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3" name="Google Shape;893;p3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95" name="Google Shape;895;p35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98" name="Google Shape;8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00" y="1116750"/>
            <a:ext cx="7505700" cy="3162300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0"/>
              </a:srgbClr>
            </a:outerShdw>
          </a:effectLst>
        </p:spPr>
      </p:pic>
      <p:sp>
        <p:nvSpPr>
          <p:cNvPr id="899" name="Google Shape;899;p35"/>
          <p:cNvSpPr/>
          <p:nvPr/>
        </p:nvSpPr>
        <p:spPr>
          <a:xfrm>
            <a:off x="4663400" y="4859099"/>
            <a:ext cx="28845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지도를 위한 데이터 전처리1.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인원수 데이터와 위치 데이터를 합치기 위한 역이름 통일, 중복된 역 처리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36"/>
          <p:cNvGrpSpPr/>
          <p:nvPr/>
        </p:nvGrpSpPr>
        <p:grpSpPr>
          <a:xfrm>
            <a:off x="234505" y="108967"/>
            <a:ext cx="11723100" cy="6487800"/>
            <a:chOff x="234505" y="185167"/>
            <a:chExt cx="11723100" cy="6487800"/>
          </a:xfrm>
        </p:grpSpPr>
        <p:sp>
          <p:nvSpPr>
            <p:cNvPr id="905" name="Google Shape;905;p3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07" name="Google Shape;907;p3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908" name="Google Shape;908;p3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0" name="Google Shape;910;p3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1" name="Google Shape;911;p3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2" name="Google Shape;912;p3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13" name="Google Shape;913;p3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914" name="Google Shape;914;p3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5" name="Google Shape;915;p3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6" name="Google Shape;916;p3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7" name="Google Shape;917;p3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8" name="Google Shape;918;p3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9" name="Google Shape;919;p3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20" name="Google Shape;920;p3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921" name="Google Shape;921;p3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2" name="Google Shape;922;p3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3" name="Google Shape;923;p3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4" name="Google Shape;924;p3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5" name="Google Shape;925;p3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26" name="Google Shape;926;p36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29" name="Google Shape;929;p36"/>
          <p:cNvSpPr/>
          <p:nvPr/>
        </p:nvSpPr>
        <p:spPr>
          <a:xfrm>
            <a:off x="4653800" y="3983824"/>
            <a:ext cx="28845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지도를 위한 데이터 전처리2.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‘지하철역’ 열을 기준으로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인원수 데이터와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위치정보 데이터를 합친다</a:t>
            </a:r>
            <a:endParaRPr/>
          </a:p>
        </p:txBody>
      </p:sp>
      <p:pic>
        <p:nvPicPr>
          <p:cNvPr id="930" name="Google Shape;9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016325"/>
            <a:ext cx="76962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37"/>
          <p:cNvGrpSpPr/>
          <p:nvPr/>
        </p:nvGrpSpPr>
        <p:grpSpPr>
          <a:xfrm>
            <a:off x="234505" y="108967"/>
            <a:ext cx="11723100" cy="6487800"/>
            <a:chOff x="234505" y="185167"/>
            <a:chExt cx="11723100" cy="6487800"/>
          </a:xfrm>
        </p:grpSpPr>
        <p:sp>
          <p:nvSpPr>
            <p:cNvPr id="936" name="Google Shape;936;p3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38" name="Google Shape;938;p3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939" name="Google Shape;939;p3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43" name="Google Shape;943;p3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44" name="Google Shape;944;p3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945" name="Google Shape;945;p3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50" name="Google Shape;950;p3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51" name="Google Shape;951;p3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952" name="Google Shape;952;p3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57" name="Google Shape;957;p3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60" name="Google Shape;960;p37"/>
          <p:cNvSpPr/>
          <p:nvPr/>
        </p:nvSpPr>
        <p:spPr>
          <a:xfrm>
            <a:off x="4653800" y="3983824"/>
            <a:ext cx="28845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지도를 위한 데이터 전처리2.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‘지하철역’ 열을 기준으로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인원수 데이터와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위치정보 데이터를 합친다</a:t>
            </a:r>
            <a:endParaRPr/>
          </a:p>
        </p:txBody>
      </p:sp>
      <p:pic>
        <p:nvPicPr>
          <p:cNvPr id="961" name="Google Shape;9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016325"/>
            <a:ext cx="7696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388" y="1095375"/>
            <a:ext cx="59912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38"/>
          <p:cNvGrpSpPr/>
          <p:nvPr/>
        </p:nvGrpSpPr>
        <p:grpSpPr>
          <a:xfrm>
            <a:off x="234505" y="108967"/>
            <a:ext cx="11723100" cy="6487800"/>
            <a:chOff x="234505" y="185167"/>
            <a:chExt cx="11723100" cy="6487800"/>
          </a:xfrm>
        </p:grpSpPr>
        <p:sp>
          <p:nvSpPr>
            <p:cNvPr id="968" name="Google Shape;968;p3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70" name="Google Shape;970;p3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971" name="Google Shape;971;p3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75" name="Google Shape;975;p3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76" name="Google Shape;976;p3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977" name="Google Shape;977;p3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2" name="Google Shape;982;p3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83" name="Google Shape;983;p3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984" name="Google Shape;984;p3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9" name="Google Shape;989;p3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2" name="Google Shape;992;p38"/>
          <p:cNvSpPr/>
          <p:nvPr/>
        </p:nvSpPr>
        <p:spPr>
          <a:xfrm>
            <a:off x="8494000" y="832899"/>
            <a:ext cx="28845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지도에 표현하기.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원형 마커를 이용하여 각 역마다 인원수에 따라 색상과 크기가 다르게끔 표현한다.</a:t>
            </a:r>
            <a:endParaRPr/>
          </a:p>
        </p:txBody>
      </p:sp>
      <p:pic>
        <p:nvPicPr>
          <p:cNvPr id="993" name="Google Shape;9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13" y="832912"/>
            <a:ext cx="7244224" cy="56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39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999" name="Google Shape;999;p3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01" name="Google Shape;1001;p3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02" name="Google Shape;1002;p3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06" name="Google Shape;1006;p3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07" name="Google Shape;1007;p3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008" name="Google Shape;1008;p3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13" name="Google Shape;1013;p3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14" name="Google Shape;1014;p3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015" name="Google Shape;1015;p3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0" name="Google Shape;1020;p39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지도에 표현하기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3" name="Google Shape;1023;p39"/>
          <p:cNvSpPr/>
          <p:nvPr/>
        </p:nvSpPr>
        <p:spPr>
          <a:xfrm>
            <a:off x="8494000" y="832899"/>
            <a:ext cx="28845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지도에 표현하기.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원형 마커를 이용하여 각 역마다 인원수에 따라 색상과 크기가 다르게끔 표현한다.</a:t>
            </a:r>
            <a:endParaRPr/>
          </a:p>
        </p:txBody>
      </p:sp>
      <p:pic>
        <p:nvPicPr>
          <p:cNvPr id="1024" name="Google Shape;10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13" y="832912"/>
            <a:ext cx="7244224" cy="56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9"/>
          <p:cNvPicPr preferRelativeResize="0"/>
          <p:nvPr/>
        </p:nvPicPr>
        <p:blipFill rotWithShape="1">
          <a:blip r:embed="rId4">
            <a:alphaModFix/>
          </a:blip>
          <a:srcRect l="14355" r="11493"/>
          <a:stretch/>
        </p:blipFill>
        <p:spPr>
          <a:xfrm>
            <a:off x="1750550" y="461575"/>
            <a:ext cx="9041026" cy="5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40"/>
          <p:cNvGrpSpPr/>
          <p:nvPr/>
        </p:nvGrpSpPr>
        <p:grpSpPr>
          <a:xfrm>
            <a:off x="234455" y="152392"/>
            <a:ext cx="11723100" cy="6487800"/>
            <a:chOff x="234505" y="185167"/>
            <a:chExt cx="11723100" cy="6487800"/>
          </a:xfrm>
        </p:grpSpPr>
        <p:sp>
          <p:nvSpPr>
            <p:cNvPr id="1031" name="Google Shape;1031;p40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33" name="Google Shape;1033;p40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34" name="Google Shape;1034;p40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38" name="Google Shape;1038;p40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39" name="Google Shape;1039;p40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040" name="Google Shape;1040;p4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45" name="Google Shape;1045;p40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46" name="Google Shape;1046;p40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047" name="Google Shape;1047;p40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2" name="Google Shape;1052;p40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최소 인원 경로 구하기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5" name="Google Shape;1055;p40"/>
          <p:cNvSpPr/>
          <p:nvPr/>
        </p:nvSpPr>
        <p:spPr>
          <a:xfrm>
            <a:off x="4663362" y="5271006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자료구조를 위한 데이터 전처리1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지하철 역 목록 2가지</a:t>
            </a:r>
            <a:endParaRPr/>
          </a:p>
        </p:txBody>
      </p:sp>
      <p:pic>
        <p:nvPicPr>
          <p:cNvPr id="1056" name="Google Shape;10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25" y="733913"/>
            <a:ext cx="7086600" cy="1323975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0"/>
              </a:srgbClr>
            </a:outerShdw>
          </a:effectLst>
        </p:spPr>
      </p:pic>
      <p:pic>
        <p:nvPicPr>
          <p:cNvPr id="1057" name="Google Shape;10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13" y="2308400"/>
            <a:ext cx="103536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41"/>
          <p:cNvGrpSpPr/>
          <p:nvPr/>
        </p:nvGrpSpPr>
        <p:grpSpPr>
          <a:xfrm>
            <a:off x="234455" y="152392"/>
            <a:ext cx="11723100" cy="6487800"/>
            <a:chOff x="234505" y="185167"/>
            <a:chExt cx="11723100" cy="6487800"/>
          </a:xfrm>
        </p:grpSpPr>
        <p:sp>
          <p:nvSpPr>
            <p:cNvPr id="1063" name="Google Shape;1063;p41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65" name="Google Shape;1065;p41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66" name="Google Shape;1066;p41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7" name="Google Shape;1067;p41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8" name="Google Shape;1068;p41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41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0" name="Google Shape;1070;p41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1" name="Google Shape;1071;p41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072" name="Google Shape;1072;p41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3" name="Google Shape;1073;p41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4" name="Google Shape;1074;p41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5" name="Google Shape;1075;p41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6" name="Google Shape;1076;p41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7" name="Google Shape;1077;p41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8" name="Google Shape;1078;p41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079" name="Google Shape;1079;p41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0" name="Google Shape;1080;p41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1" name="Google Shape;1081;p41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2" name="Google Shape;1082;p41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3" name="Google Shape;1083;p41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84" name="Google Shape;1084;p41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최소 인원 경로 구하기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7" name="Google Shape;1087;p41"/>
          <p:cNvSpPr/>
          <p:nvPr/>
        </p:nvSpPr>
        <p:spPr>
          <a:xfrm>
            <a:off x="4663362" y="5271006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자료구조를 위한 데이터 전처리2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역이름의 변수에 인원수 값 할당</a:t>
            </a:r>
            <a:endParaRPr/>
          </a:p>
        </p:txBody>
      </p:sp>
      <p:pic>
        <p:nvPicPr>
          <p:cNvPr id="1088" name="Google Shape;10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425" y="1096513"/>
            <a:ext cx="59531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31580" y="185092"/>
            <a:ext cx="11723100" cy="6487800"/>
            <a:chOff x="234505" y="185167"/>
            <a:chExt cx="11723100" cy="6487800"/>
          </a:xfrm>
        </p:grpSpPr>
        <p:sp>
          <p:nvSpPr>
            <p:cNvPr id="149" name="Google Shape;149;p15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1" name="Google Shape;151;p15"/>
            <p:cNvGrpSpPr/>
            <p:nvPr/>
          </p:nvGrpSpPr>
          <p:grpSpPr>
            <a:xfrm>
              <a:off x="9886950" y="341006"/>
              <a:ext cx="169280" cy="194571"/>
              <a:chOff x="1039" y="1681"/>
              <a:chExt cx="1071" cy="1231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6" name="Google Shape;156;p15"/>
            <p:cNvSpPr/>
            <p:nvPr/>
          </p:nvSpPr>
          <p:spPr>
            <a:xfrm>
              <a:off x="11012257" y="367490"/>
              <a:ext cx="141603" cy="141603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7" name="Google Shape;157;p15"/>
            <p:cNvGrpSpPr/>
            <p:nvPr/>
          </p:nvGrpSpPr>
          <p:grpSpPr>
            <a:xfrm>
              <a:off x="10302346" y="340640"/>
              <a:ext cx="75601" cy="195303"/>
              <a:chOff x="2375" y="2182"/>
              <a:chExt cx="144" cy="372"/>
            </a:xfrm>
          </p:grpSpPr>
          <p:sp>
            <p:nvSpPr>
              <p:cNvPr id="158" name="Google Shape;158;p1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3" name="Google Shape;163;p15"/>
            <p:cNvSpPr/>
            <p:nvPr/>
          </p:nvSpPr>
          <p:spPr>
            <a:xfrm>
              <a:off x="10624062" y="375307"/>
              <a:ext cx="142080" cy="125968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4" name="Google Shape;164;p15"/>
            <p:cNvGrpSpPr/>
            <p:nvPr/>
          </p:nvGrpSpPr>
          <p:grpSpPr>
            <a:xfrm>
              <a:off x="11399975" y="356755"/>
              <a:ext cx="177663" cy="163073"/>
              <a:chOff x="2577" y="1104"/>
              <a:chExt cx="414" cy="380"/>
            </a:xfrm>
          </p:grpSpPr>
          <p:sp>
            <p:nvSpPr>
              <p:cNvPr id="165" name="Google Shape;165;p15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0" name="Google Shape;170;p15"/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과정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3" name="Google Shape;173;p15"/>
          <p:cNvSpPr/>
          <p:nvPr/>
        </p:nvSpPr>
        <p:spPr>
          <a:xfrm flipH="1">
            <a:off x="1831625" y="2257124"/>
            <a:ext cx="2859300" cy="1596600"/>
          </a:xfrm>
          <a:prstGeom prst="snipRoundRect">
            <a:avLst>
              <a:gd name="adj1" fmla="val 8568"/>
              <a:gd name="adj2" fmla="val 33444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50" y="2226750"/>
            <a:ext cx="2762250" cy="1657350"/>
          </a:xfrm>
          <a:prstGeom prst="rect">
            <a:avLst/>
          </a:prstGeom>
          <a:noFill/>
          <a:ln w="9525" cap="flat" cmpd="sng">
            <a:solidFill>
              <a:srgbClr val="2DDBA6"/>
            </a:solidFill>
            <a:prstDash val="lgDash"/>
            <a:miter lim="8000"/>
            <a:headEnd type="none" w="sm" len="sm"/>
            <a:tailEnd type="none" w="sm" len="sm"/>
          </a:ln>
        </p:spPr>
      </p:pic>
      <p:sp>
        <p:nvSpPr>
          <p:cNvPr id="175" name="Google Shape;175;p15"/>
          <p:cNvSpPr/>
          <p:nvPr/>
        </p:nvSpPr>
        <p:spPr>
          <a:xfrm rot="5400000">
            <a:off x="1825658" y="22512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 txBox="1"/>
          <p:nvPr/>
        </p:nvSpPr>
        <p:spPr>
          <a:xfrm>
            <a:off x="1865618" y="22911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5462343" y="22911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5"/>
          <p:cNvSpPr/>
          <p:nvPr/>
        </p:nvSpPr>
        <p:spPr>
          <a:xfrm flipH="1">
            <a:off x="7501089" y="2257124"/>
            <a:ext cx="2859300" cy="1596600"/>
          </a:xfrm>
          <a:prstGeom prst="snipRoundRect">
            <a:avLst>
              <a:gd name="adj1" fmla="val 8568"/>
              <a:gd name="adj2" fmla="val 33444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100" y="2226749"/>
            <a:ext cx="2677299" cy="1657350"/>
          </a:xfrm>
          <a:prstGeom prst="rect">
            <a:avLst/>
          </a:prstGeom>
          <a:noFill/>
          <a:ln w="9525" cap="flat" cmpd="sng">
            <a:solidFill>
              <a:srgbClr val="2DDBA6"/>
            </a:solidFill>
            <a:prstDash val="lgDash"/>
            <a:miter lim="8000"/>
            <a:headEnd type="none" w="sm" len="sm"/>
            <a:tailEnd type="none" w="sm" len="sm"/>
          </a:ln>
        </p:spPr>
      </p:pic>
      <p:sp>
        <p:nvSpPr>
          <p:cNvPr id="180" name="Google Shape;180;p15"/>
          <p:cNvSpPr/>
          <p:nvPr/>
        </p:nvSpPr>
        <p:spPr>
          <a:xfrm rot="5400000">
            <a:off x="7495122" y="22512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7535093" y="22911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1825737" y="4167131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사람이 적은 지하철 역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출근시간의 승하차 인원 데이터를 이용하여 사람이 적게 붐비는 </a:t>
            </a:r>
            <a:endParaRPr sz="1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지하철 역을 조사한다.</a:t>
            </a:r>
            <a:endParaRPr sz="1200"/>
          </a:p>
        </p:txBody>
      </p:sp>
      <p:sp>
        <p:nvSpPr>
          <p:cNvPr id="183" name="Google Shape;183;p15"/>
          <p:cNvSpPr/>
          <p:nvPr/>
        </p:nvSpPr>
        <p:spPr>
          <a:xfrm>
            <a:off x="4660469" y="4167131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495201" y="4167131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경로 탐색</a:t>
            </a:r>
            <a:endParaRPr sz="16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자료구조를 통해 </a:t>
            </a:r>
            <a:endParaRPr sz="1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사람이 적은 역으로 갈 수 있는</a:t>
            </a:r>
            <a:endParaRPr sz="1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경로를 탐색한다.</a:t>
            </a:r>
            <a:endParaRPr sz="1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2"/>
          <p:cNvGrpSpPr/>
          <p:nvPr/>
        </p:nvGrpSpPr>
        <p:grpSpPr>
          <a:xfrm>
            <a:off x="234455" y="152392"/>
            <a:ext cx="11723100" cy="6487800"/>
            <a:chOff x="234505" y="185167"/>
            <a:chExt cx="11723100" cy="6487800"/>
          </a:xfrm>
        </p:grpSpPr>
        <p:sp>
          <p:nvSpPr>
            <p:cNvPr id="1094" name="Google Shape;1094;p42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96" name="Google Shape;1096;p42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97" name="Google Shape;1097;p42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8" name="Google Shape;1098;p42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9" name="Google Shape;1099;p42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0" name="Google Shape;1100;p42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01" name="Google Shape;1101;p42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2" name="Google Shape;1102;p42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103" name="Google Shape;1103;p42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42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42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42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42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08" name="Google Shape;1108;p42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9" name="Google Shape;1109;p42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110" name="Google Shape;1110;p42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42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42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5" name="Google Shape;1115;p42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최소 인원 경로 구하기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8" name="Google Shape;11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" y="828562"/>
            <a:ext cx="8774400" cy="52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42"/>
          <p:cNvSpPr/>
          <p:nvPr/>
        </p:nvSpPr>
        <p:spPr>
          <a:xfrm>
            <a:off x="9092262" y="828556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자료구조를 이용한 최적 경로 구하기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43"/>
          <p:cNvGrpSpPr/>
          <p:nvPr/>
        </p:nvGrpSpPr>
        <p:grpSpPr>
          <a:xfrm>
            <a:off x="234455" y="152392"/>
            <a:ext cx="11723100" cy="6640200"/>
            <a:chOff x="234505" y="185167"/>
            <a:chExt cx="11723100" cy="6640200"/>
          </a:xfrm>
        </p:grpSpPr>
        <p:sp>
          <p:nvSpPr>
            <p:cNvPr id="1125" name="Google Shape;1125;p43"/>
            <p:cNvSpPr/>
            <p:nvPr/>
          </p:nvSpPr>
          <p:spPr>
            <a:xfrm>
              <a:off x="234505" y="3375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27" name="Google Shape;1127;p43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128" name="Google Shape;1128;p43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9" name="Google Shape;1129;p43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0" name="Google Shape;1130;p4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1" name="Google Shape;1131;p43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2" name="Google Shape;1132;p43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33" name="Google Shape;1133;p43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134" name="Google Shape;1134;p4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5" name="Google Shape;1135;p43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6" name="Google Shape;1136;p43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7" name="Google Shape;1137;p43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8" name="Google Shape;1138;p4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9" name="Google Shape;1139;p43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0" name="Google Shape;1140;p43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141" name="Google Shape;1141;p43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2" name="Google Shape;1142;p43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3" name="Google Shape;1143;p4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4" name="Google Shape;1144;p4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5" name="Google Shape;1145;p4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6" name="Google Shape;1146;p43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최소 인원 경로 구하기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49" name="Google Shape;11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" y="845037"/>
            <a:ext cx="8774400" cy="52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3"/>
          <p:cNvSpPr/>
          <p:nvPr/>
        </p:nvSpPr>
        <p:spPr>
          <a:xfrm>
            <a:off x="9092262" y="845231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자료구조를 이용한 최적 경로 구하기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2395538"/>
            <a:ext cx="104584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44"/>
          <p:cNvGrpSpPr/>
          <p:nvPr/>
        </p:nvGrpSpPr>
        <p:grpSpPr>
          <a:xfrm>
            <a:off x="234455" y="152392"/>
            <a:ext cx="11723100" cy="6640200"/>
            <a:chOff x="234505" y="185167"/>
            <a:chExt cx="11723100" cy="6640200"/>
          </a:xfrm>
        </p:grpSpPr>
        <p:sp>
          <p:nvSpPr>
            <p:cNvPr id="1157" name="Google Shape;1157;p44"/>
            <p:cNvSpPr/>
            <p:nvPr/>
          </p:nvSpPr>
          <p:spPr>
            <a:xfrm>
              <a:off x="234505" y="3375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59" name="Google Shape;1159;p4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160" name="Google Shape;1160;p4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1" name="Google Shape;1161;p4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2" name="Google Shape;1162;p4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3" name="Google Shape;1163;p4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64" name="Google Shape;1164;p4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65" name="Google Shape;1165;p4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166" name="Google Shape;1166;p4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7" name="Google Shape;1167;p4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8" name="Google Shape;1168;p4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9" name="Google Shape;1169;p4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0" name="Google Shape;1170;p4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1" name="Google Shape;1171;p4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72" name="Google Shape;1172;p4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173" name="Google Shape;1173;p4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5" name="Google Shape;1175;p4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6" name="Google Shape;1176;p4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7" name="Google Shape;1177;p4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8" name="Google Shape;1178;p44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최적의 경로 추천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1" name="Google Shape;1181;p44"/>
          <p:cNvSpPr/>
          <p:nvPr/>
        </p:nvSpPr>
        <p:spPr>
          <a:xfrm>
            <a:off x="4927312" y="4639749"/>
            <a:ext cx="2865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자료구조를 이용한 최적 경로 확인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82" name="Google Shape;11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25" y="1160292"/>
            <a:ext cx="11723100" cy="56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87696B4C-6BB4-9C45-97C2-7430E3B3E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035" y="2142544"/>
            <a:ext cx="3077327" cy="42372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45"/>
          <p:cNvGrpSpPr/>
          <p:nvPr/>
        </p:nvGrpSpPr>
        <p:grpSpPr>
          <a:xfrm>
            <a:off x="234455" y="152392"/>
            <a:ext cx="11723100" cy="6640200"/>
            <a:chOff x="234505" y="185167"/>
            <a:chExt cx="11723100" cy="6640200"/>
          </a:xfrm>
        </p:grpSpPr>
        <p:sp>
          <p:nvSpPr>
            <p:cNvPr id="1188" name="Google Shape;1188;p45"/>
            <p:cNvSpPr/>
            <p:nvPr/>
          </p:nvSpPr>
          <p:spPr>
            <a:xfrm>
              <a:off x="234505" y="3375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90" name="Google Shape;1190;p45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191" name="Google Shape;1191;p45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2" name="Google Shape;1192;p45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3" name="Google Shape;1193;p4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4" name="Google Shape;1194;p45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95" name="Google Shape;1195;p45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96" name="Google Shape;1196;p45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197" name="Google Shape;1197;p4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9" name="Google Shape;1199;p45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0" name="Google Shape;1200;p45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1" name="Google Shape;1201;p4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2" name="Google Shape;1202;p45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03" name="Google Shape;1203;p45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204" name="Google Shape;1204;p45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5" name="Google Shape;1205;p45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7" name="Google Shape;1207;p4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8" name="Google Shape;1208;p4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9" name="Google Shape;1209;p45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지하철조 최종인사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2" name="Google Shape;1212;p45"/>
          <p:cNvSpPr/>
          <p:nvPr/>
        </p:nvSpPr>
        <p:spPr>
          <a:xfrm>
            <a:off x="4232250" y="3085500"/>
            <a:ext cx="37275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46"/>
          <p:cNvGrpSpPr/>
          <p:nvPr/>
        </p:nvGrpSpPr>
        <p:grpSpPr>
          <a:xfrm>
            <a:off x="234455" y="152392"/>
            <a:ext cx="11723100" cy="6640200"/>
            <a:chOff x="234505" y="185167"/>
            <a:chExt cx="11723100" cy="6640200"/>
          </a:xfrm>
        </p:grpSpPr>
        <p:sp>
          <p:nvSpPr>
            <p:cNvPr id="1218" name="Google Shape;1218;p46"/>
            <p:cNvSpPr/>
            <p:nvPr/>
          </p:nvSpPr>
          <p:spPr>
            <a:xfrm>
              <a:off x="234505" y="3375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20" name="Google Shape;1220;p4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221" name="Google Shape;1221;p4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2" name="Google Shape;1222;p4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3" name="Google Shape;1223;p4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25" name="Google Shape;1225;p4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26" name="Google Shape;1226;p4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227" name="Google Shape;1227;p4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8" name="Google Shape;1228;p4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2" name="Google Shape;1232;p4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33" name="Google Shape;1233;p4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234" name="Google Shape;1234;p4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5" name="Google Shape;1235;p4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6" name="Google Shape;1236;p4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7" name="Google Shape;1237;p4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9" name="Google Shape;1239;p46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지하철조 팀원소개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2" name="Google Shape;1242;p46"/>
          <p:cNvSpPr/>
          <p:nvPr/>
        </p:nvSpPr>
        <p:spPr>
          <a:xfrm>
            <a:off x="3244050" y="2527050"/>
            <a:ext cx="57039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성영준 32202231</a:t>
            </a:r>
            <a:endParaRPr sz="43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6"/>
          <p:cNvGrpSpPr/>
          <p:nvPr/>
        </p:nvGrpSpPr>
        <p:grpSpPr>
          <a:xfrm>
            <a:off x="234505" y="185167"/>
            <a:ext cx="11722989" cy="6487665"/>
            <a:chOff x="234505" y="185167"/>
            <a:chExt cx="11722989" cy="6487665"/>
          </a:xfrm>
        </p:grpSpPr>
        <p:sp>
          <p:nvSpPr>
            <p:cNvPr id="190" name="Google Shape;190;p16"/>
            <p:cNvSpPr/>
            <p:nvPr/>
          </p:nvSpPr>
          <p:spPr>
            <a:xfrm>
              <a:off x="234505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2" name="Google Shape;192;p16"/>
            <p:cNvGrpSpPr/>
            <p:nvPr/>
          </p:nvGrpSpPr>
          <p:grpSpPr>
            <a:xfrm>
              <a:off x="9886950" y="341006"/>
              <a:ext cx="169280" cy="194571"/>
              <a:chOff x="1039" y="1681"/>
              <a:chExt cx="1071" cy="1231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7" name="Google Shape;197;p16"/>
            <p:cNvSpPr/>
            <p:nvPr/>
          </p:nvSpPr>
          <p:spPr>
            <a:xfrm>
              <a:off x="11012257" y="367490"/>
              <a:ext cx="141603" cy="141603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8" name="Google Shape;198;p16"/>
            <p:cNvGrpSpPr/>
            <p:nvPr/>
          </p:nvGrpSpPr>
          <p:grpSpPr>
            <a:xfrm>
              <a:off x="10302346" y="340640"/>
              <a:ext cx="75601" cy="195303"/>
              <a:chOff x="2375" y="2182"/>
              <a:chExt cx="144" cy="372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4" name="Google Shape;204;p16"/>
            <p:cNvSpPr/>
            <p:nvPr/>
          </p:nvSpPr>
          <p:spPr>
            <a:xfrm>
              <a:off x="10624062" y="375307"/>
              <a:ext cx="142080" cy="125968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5" name="Google Shape;205;p16"/>
            <p:cNvGrpSpPr/>
            <p:nvPr/>
          </p:nvGrpSpPr>
          <p:grpSpPr>
            <a:xfrm>
              <a:off x="11399975" y="356755"/>
              <a:ext cx="177663" cy="163073"/>
              <a:chOff x="2577" y="1104"/>
              <a:chExt cx="414" cy="38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11" name="Google Shape;211;p16"/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사용 데이터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4" name="Google Shape;214;p16"/>
          <p:cNvGrpSpPr/>
          <p:nvPr/>
        </p:nvGrpSpPr>
        <p:grpSpPr>
          <a:xfrm>
            <a:off x="1659117" y="1473196"/>
            <a:ext cx="2980947" cy="2980947"/>
            <a:chOff x="1051117" y="1600196"/>
            <a:chExt cx="2980947" cy="2980947"/>
          </a:xfrm>
        </p:grpSpPr>
        <p:sp>
          <p:nvSpPr>
            <p:cNvPr id="215" name="Google Shape;215;p16"/>
            <p:cNvSpPr/>
            <p:nvPr/>
          </p:nvSpPr>
          <p:spPr>
            <a:xfrm>
              <a:off x="1051117" y="1600196"/>
              <a:ext cx="2980947" cy="29809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23F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75</a:t>
              </a:r>
              <a:r>
                <a:rPr lang="ko-KR" sz="2000" b="1">
                  <a:solidFill>
                    <a:srgbClr val="323F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%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AEABAB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</a:t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194889" y="1743968"/>
              <a:ext cx="2693403" cy="2693403"/>
            </a:xfrm>
            <a:custGeom>
              <a:avLst/>
              <a:gdLst/>
              <a:ahLst/>
              <a:cxnLst/>
              <a:rect l="l" t="t" r="r" b="b"/>
              <a:pathLst>
                <a:path w="1906278" h="1906278" extrusionOk="0">
                  <a:moveTo>
                    <a:pt x="947739" y="1747404"/>
                  </a:moveTo>
                  <a:lnTo>
                    <a:pt x="953139" y="1747676"/>
                  </a:lnTo>
                  <a:lnTo>
                    <a:pt x="958539" y="1747404"/>
                  </a:lnTo>
                  <a:lnTo>
                    <a:pt x="958539" y="1906006"/>
                  </a:lnTo>
                  <a:lnTo>
                    <a:pt x="953139" y="1906278"/>
                  </a:lnTo>
                  <a:lnTo>
                    <a:pt x="947739" y="1906006"/>
                  </a:lnTo>
                  <a:close/>
                  <a:moveTo>
                    <a:pt x="850983" y="1740826"/>
                  </a:moveTo>
                  <a:lnTo>
                    <a:pt x="856309" y="1741754"/>
                  </a:lnTo>
                  <a:lnTo>
                    <a:pt x="861702" y="1742142"/>
                  </a:lnTo>
                  <a:lnTo>
                    <a:pt x="842374" y="1899562"/>
                  </a:lnTo>
                  <a:lnTo>
                    <a:pt x="836981" y="1899174"/>
                  </a:lnTo>
                  <a:lnTo>
                    <a:pt x="831654" y="1898246"/>
                  </a:lnTo>
                  <a:close/>
                  <a:moveTo>
                    <a:pt x="1068968" y="1738506"/>
                  </a:moveTo>
                  <a:lnTo>
                    <a:pt x="1091020" y="1895417"/>
                  </a:lnTo>
                  <a:lnTo>
                    <a:pt x="1080310" y="1896812"/>
                  </a:lnTo>
                  <a:lnTo>
                    <a:pt x="1058257" y="1739901"/>
                  </a:lnTo>
                  <a:close/>
                  <a:moveTo>
                    <a:pt x="1163817" y="1718536"/>
                  </a:moveTo>
                  <a:lnTo>
                    <a:pt x="1204827" y="1871590"/>
                  </a:lnTo>
                  <a:lnTo>
                    <a:pt x="1194367" y="1874279"/>
                  </a:lnTo>
                  <a:lnTo>
                    <a:pt x="1153356" y="1721226"/>
                  </a:lnTo>
                  <a:close/>
                  <a:moveTo>
                    <a:pt x="742461" y="1718536"/>
                  </a:moveTo>
                  <a:lnTo>
                    <a:pt x="752922" y="1721226"/>
                  </a:lnTo>
                  <a:lnTo>
                    <a:pt x="711911" y="1874279"/>
                  </a:lnTo>
                  <a:lnTo>
                    <a:pt x="701451" y="1871590"/>
                  </a:lnTo>
                  <a:close/>
                  <a:moveTo>
                    <a:pt x="650753" y="1687156"/>
                  </a:moveTo>
                  <a:lnTo>
                    <a:pt x="660808" y="1691101"/>
                  </a:lnTo>
                  <a:lnTo>
                    <a:pt x="601450" y="1838015"/>
                  </a:lnTo>
                  <a:lnTo>
                    <a:pt x="591396" y="1834071"/>
                  </a:lnTo>
                  <a:close/>
                  <a:moveTo>
                    <a:pt x="1267325" y="1679497"/>
                  </a:moveTo>
                  <a:lnTo>
                    <a:pt x="1330197" y="1827613"/>
                  </a:lnTo>
                  <a:lnTo>
                    <a:pt x="1320349" y="1832054"/>
                  </a:lnTo>
                  <a:lnTo>
                    <a:pt x="1257273" y="1683455"/>
                  </a:lnTo>
                  <a:close/>
                  <a:moveTo>
                    <a:pt x="1353504" y="1635793"/>
                  </a:moveTo>
                  <a:lnTo>
                    <a:pt x="1433958" y="1775143"/>
                  </a:lnTo>
                  <a:lnTo>
                    <a:pt x="1424725" y="1780751"/>
                  </a:lnTo>
                  <a:lnTo>
                    <a:pt x="1344009" y="1640946"/>
                  </a:lnTo>
                  <a:close/>
                  <a:moveTo>
                    <a:pt x="552774" y="1635793"/>
                  </a:moveTo>
                  <a:lnTo>
                    <a:pt x="562269" y="1640946"/>
                  </a:lnTo>
                  <a:lnTo>
                    <a:pt x="481553" y="1780751"/>
                  </a:lnTo>
                  <a:lnTo>
                    <a:pt x="472320" y="1775143"/>
                  </a:lnTo>
                  <a:close/>
                  <a:moveTo>
                    <a:pt x="472564" y="1581913"/>
                  </a:moveTo>
                  <a:lnTo>
                    <a:pt x="481360" y="1588184"/>
                  </a:lnTo>
                  <a:lnTo>
                    <a:pt x="384208" y="1717110"/>
                  </a:lnTo>
                  <a:lnTo>
                    <a:pt x="375727" y="1710419"/>
                  </a:lnTo>
                  <a:close/>
                  <a:moveTo>
                    <a:pt x="1446242" y="1575511"/>
                  </a:moveTo>
                  <a:lnTo>
                    <a:pt x="1543886" y="1700491"/>
                  </a:lnTo>
                  <a:lnTo>
                    <a:pt x="1539950" y="1704223"/>
                  </a:lnTo>
                  <a:lnTo>
                    <a:pt x="1535375" y="1707140"/>
                  </a:lnTo>
                  <a:lnTo>
                    <a:pt x="1437731" y="1582161"/>
                  </a:lnTo>
                  <a:lnTo>
                    <a:pt x="1442305" y="1579244"/>
                  </a:lnTo>
                  <a:close/>
                  <a:moveTo>
                    <a:pt x="1518414" y="1510778"/>
                  </a:moveTo>
                  <a:lnTo>
                    <a:pt x="1630562" y="1622926"/>
                  </a:lnTo>
                  <a:lnTo>
                    <a:pt x="1627110" y="1627110"/>
                  </a:lnTo>
                  <a:lnTo>
                    <a:pt x="1622925" y="1630563"/>
                  </a:lnTo>
                  <a:lnTo>
                    <a:pt x="1510777" y="1518415"/>
                  </a:lnTo>
                  <a:lnTo>
                    <a:pt x="1514962" y="1514962"/>
                  </a:lnTo>
                  <a:close/>
                  <a:moveTo>
                    <a:pt x="387864" y="1510778"/>
                  </a:moveTo>
                  <a:lnTo>
                    <a:pt x="391316" y="1514962"/>
                  </a:lnTo>
                  <a:lnTo>
                    <a:pt x="395501" y="1518415"/>
                  </a:lnTo>
                  <a:lnTo>
                    <a:pt x="283353" y="1630563"/>
                  </a:lnTo>
                  <a:lnTo>
                    <a:pt x="279168" y="1627110"/>
                  </a:lnTo>
                  <a:lnTo>
                    <a:pt x="275716" y="1622926"/>
                  </a:lnTo>
                  <a:close/>
                  <a:moveTo>
                    <a:pt x="324118" y="1437732"/>
                  </a:moveTo>
                  <a:lnTo>
                    <a:pt x="327035" y="1442306"/>
                  </a:lnTo>
                  <a:lnTo>
                    <a:pt x="330768" y="1446243"/>
                  </a:lnTo>
                  <a:lnTo>
                    <a:pt x="205788" y="1543887"/>
                  </a:lnTo>
                  <a:lnTo>
                    <a:pt x="202055" y="1539950"/>
                  </a:lnTo>
                  <a:lnTo>
                    <a:pt x="199139" y="1535377"/>
                  </a:lnTo>
                  <a:close/>
                  <a:moveTo>
                    <a:pt x="1588184" y="1424919"/>
                  </a:moveTo>
                  <a:lnTo>
                    <a:pt x="1717110" y="1522072"/>
                  </a:lnTo>
                  <a:lnTo>
                    <a:pt x="1710418" y="1530552"/>
                  </a:lnTo>
                  <a:lnTo>
                    <a:pt x="1581911" y="1433715"/>
                  </a:lnTo>
                  <a:close/>
                  <a:moveTo>
                    <a:pt x="1640946" y="1344010"/>
                  </a:moveTo>
                  <a:lnTo>
                    <a:pt x="1780751" y="1424726"/>
                  </a:lnTo>
                  <a:lnTo>
                    <a:pt x="1775142" y="1433959"/>
                  </a:lnTo>
                  <a:lnTo>
                    <a:pt x="1635792" y="1353505"/>
                  </a:lnTo>
                  <a:close/>
                  <a:moveTo>
                    <a:pt x="265332" y="1344010"/>
                  </a:moveTo>
                  <a:lnTo>
                    <a:pt x="270486" y="1353505"/>
                  </a:lnTo>
                  <a:lnTo>
                    <a:pt x="131136" y="1433959"/>
                  </a:lnTo>
                  <a:lnTo>
                    <a:pt x="125527" y="1424726"/>
                  </a:lnTo>
                  <a:close/>
                  <a:moveTo>
                    <a:pt x="222824" y="1257274"/>
                  </a:moveTo>
                  <a:lnTo>
                    <a:pt x="226782" y="1267327"/>
                  </a:lnTo>
                  <a:lnTo>
                    <a:pt x="78666" y="1330198"/>
                  </a:lnTo>
                  <a:lnTo>
                    <a:pt x="74224" y="1320351"/>
                  </a:lnTo>
                  <a:close/>
                  <a:moveTo>
                    <a:pt x="1691099" y="1245472"/>
                  </a:moveTo>
                  <a:lnTo>
                    <a:pt x="1838015" y="1304829"/>
                  </a:lnTo>
                  <a:lnTo>
                    <a:pt x="1834070" y="1314883"/>
                  </a:lnTo>
                  <a:lnTo>
                    <a:pt x="1687156" y="1255526"/>
                  </a:lnTo>
                  <a:close/>
                  <a:moveTo>
                    <a:pt x="1721225" y="1153358"/>
                  </a:moveTo>
                  <a:lnTo>
                    <a:pt x="1874279" y="1194368"/>
                  </a:lnTo>
                  <a:lnTo>
                    <a:pt x="1871589" y="1204828"/>
                  </a:lnTo>
                  <a:lnTo>
                    <a:pt x="1718536" y="1163818"/>
                  </a:lnTo>
                  <a:close/>
                  <a:moveTo>
                    <a:pt x="185053" y="1153358"/>
                  </a:moveTo>
                  <a:lnTo>
                    <a:pt x="187742" y="1163818"/>
                  </a:lnTo>
                  <a:lnTo>
                    <a:pt x="34689" y="1204828"/>
                  </a:lnTo>
                  <a:lnTo>
                    <a:pt x="31999" y="1194368"/>
                  </a:lnTo>
                  <a:close/>
                  <a:moveTo>
                    <a:pt x="166378" y="1058260"/>
                  </a:moveTo>
                  <a:lnTo>
                    <a:pt x="167772" y="1068969"/>
                  </a:lnTo>
                  <a:lnTo>
                    <a:pt x="10862" y="1091021"/>
                  </a:lnTo>
                  <a:lnTo>
                    <a:pt x="9467" y="1080311"/>
                  </a:lnTo>
                  <a:close/>
                  <a:moveTo>
                    <a:pt x="1742141" y="1044577"/>
                  </a:moveTo>
                  <a:lnTo>
                    <a:pt x="1899561" y="1063906"/>
                  </a:lnTo>
                  <a:lnTo>
                    <a:pt x="1899174" y="1069298"/>
                  </a:lnTo>
                  <a:lnTo>
                    <a:pt x="1898244" y="1074625"/>
                  </a:lnTo>
                  <a:lnTo>
                    <a:pt x="1740825" y="1055296"/>
                  </a:lnTo>
                  <a:lnTo>
                    <a:pt x="1741754" y="1049969"/>
                  </a:lnTo>
                  <a:close/>
                  <a:moveTo>
                    <a:pt x="1747403" y="947740"/>
                  </a:moveTo>
                  <a:lnTo>
                    <a:pt x="1906005" y="947740"/>
                  </a:lnTo>
                  <a:lnTo>
                    <a:pt x="1906278" y="953139"/>
                  </a:lnTo>
                  <a:lnTo>
                    <a:pt x="1906005" y="958540"/>
                  </a:lnTo>
                  <a:lnTo>
                    <a:pt x="1747403" y="958540"/>
                  </a:lnTo>
                  <a:lnTo>
                    <a:pt x="1747676" y="953139"/>
                  </a:lnTo>
                  <a:close/>
                  <a:moveTo>
                    <a:pt x="273" y="947740"/>
                  </a:moveTo>
                  <a:lnTo>
                    <a:pt x="158875" y="947740"/>
                  </a:lnTo>
                  <a:lnTo>
                    <a:pt x="158602" y="953139"/>
                  </a:lnTo>
                  <a:lnTo>
                    <a:pt x="158875" y="958540"/>
                  </a:lnTo>
                  <a:lnTo>
                    <a:pt x="273" y="958540"/>
                  </a:lnTo>
                  <a:lnTo>
                    <a:pt x="0" y="953139"/>
                  </a:lnTo>
                  <a:close/>
                  <a:moveTo>
                    <a:pt x="8034" y="831655"/>
                  </a:moveTo>
                  <a:lnTo>
                    <a:pt x="165453" y="850984"/>
                  </a:lnTo>
                  <a:lnTo>
                    <a:pt x="164524" y="856309"/>
                  </a:lnTo>
                  <a:lnTo>
                    <a:pt x="164137" y="861703"/>
                  </a:lnTo>
                  <a:lnTo>
                    <a:pt x="6717" y="842375"/>
                  </a:lnTo>
                  <a:lnTo>
                    <a:pt x="7105" y="836981"/>
                  </a:lnTo>
                  <a:close/>
                  <a:moveTo>
                    <a:pt x="1895416" y="815258"/>
                  </a:moveTo>
                  <a:lnTo>
                    <a:pt x="1896811" y="825969"/>
                  </a:lnTo>
                  <a:lnTo>
                    <a:pt x="1739901" y="848021"/>
                  </a:lnTo>
                  <a:lnTo>
                    <a:pt x="1738506" y="837311"/>
                  </a:lnTo>
                  <a:close/>
                  <a:moveTo>
                    <a:pt x="1871589" y="701451"/>
                  </a:moveTo>
                  <a:lnTo>
                    <a:pt x="1874279" y="711912"/>
                  </a:lnTo>
                  <a:lnTo>
                    <a:pt x="1721226" y="752922"/>
                  </a:lnTo>
                  <a:lnTo>
                    <a:pt x="1718536" y="742462"/>
                  </a:lnTo>
                  <a:close/>
                  <a:moveTo>
                    <a:pt x="34689" y="701451"/>
                  </a:moveTo>
                  <a:lnTo>
                    <a:pt x="187742" y="742462"/>
                  </a:lnTo>
                  <a:lnTo>
                    <a:pt x="185052" y="752922"/>
                  </a:lnTo>
                  <a:lnTo>
                    <a:pt x="31999" y="711912"/>
                  </a:lnTo>
                  <a:close/>
                  <a:moveTo>
                    <a:pt x="72208" y="591396"/>
                  </a:moveTo>
                  <a:lnTo>
                    <a:pt x="219122" y="650754"/>
                  </a:lnTo>
                  <a:lnTo>
                    <a:pt x="215178" y="660808"/>
                  </a:lnTo>
                  <a:lnTo>
                    <a:pt x="68263" y="601451"/>
                  </a:lnTo>
                  <a:close/>
                  <a:moveTo>
                    <a:pt x="1827612" y="576082"/>
                  </a:moveTo>
                  <a:lnTo>
                    <a:pt x="1832055" y="585929"/>
                  </a:lnTo>
                  <a:lnTo>
                    <a:pt x="1683455" y="649006"/>
                  </a:lnTo>
                  <a:lnTo>
                    <a:pt x="1679497" y="638953"/>
                  </a:lnTo>
                  <a:close/>
                  <a:moveTo>
                    <a:pt x="1775142" y="472321"/>
                  </a:moveTo>
                  <a:lnTo>
                    <a:pt x="1780752" y="481553"/>
                  </a:lnTo>
                  <a:lnTo>
                    <a:pt x="1640947" y="562270"/>
                  </a:lnTo>
                  <a:lnTo>
                    <a:pt x="1635793" y="552774"/>
                  </a:lnTo>
                  <a:close/>
                  <a:moveTo>
                    <a:pt x="131136" y="472320"/>
                  </a:moveTo>
                  <a:lnTo>
                    <a:pt x="270486" y="552774"/>
                  </a:lnTo>
                  <a:lnTo>
                    <a:pt x="265331" y="562270"/>
                  </a:lnTo>
                  <a:lnTo>
                    <a:pt x="125526" y="481553"/>
                  </a:lnTo>
                  <a:close/>
                  <a:moveTo>
                    <a:pt x="195860" y="375727"/>
                  </a:moveTo>
                  <a:lnTo>
                    <a:pt x="324367" y="472564"/>
                  </a:lnTo>
                  <a:lnTo>
                    <a:pt x="318093" y="481361"/>
                  </a:lnTo>
                  <a:lnTo>
                    <a:pt x="189167" y="384208"/>
                  </a:lnTo>
                  <a:close/>
                  <a:moveTo>
                    <a:pt x="1700491" y="362392"/>
                  </a:moveTo>
                  <a:lnTo>
                    <a:pt x="1704223" y="366328"/>
                  </a:lnTo>
                  <a:lnTo>
                    <a:pt x="1707140" y="370903"/>
                  </a:lnTo>
                  <a:lnTo>
                    <a:pt x="1582160" y="468548"/>
                  </a:lnTo>
                  <a:lnTo>
                    <a:pt x="1579243" y="463974"/>
                  </a:lnTo>
                  <a:lnTo>
                    <a:pt x="1575510" y="460037"/>
                  </a:lnTo>
                  <a:close/>
                  <a:moveTo>
                    <a:pt x="1622926" y="275716"/>
                  </a:moveTo>
                  <a:lnTo>
                    <a:pt x="1627110" y="279168"/>
                  </a:lnTo>
                  <a:lnTo>
                    <a:pt x="1630563" y="283353"/>
                  </a:lnTo>
                  <a:lnTo>
                    <a:pt x="1518415" y="395502"/>
                  </a:lnTo>
                  <a:lnTo>
                    <a:pt x="1514962" y="391317"/>
                  </a:lnTo>
                  <a:lnTo>
                    <a:pt x="1510777" y="387864"/>
                  </a:lnTo>
                  <a:close/>
                  <a:moveTo>
                    <a:pt x="283352" y="275716"/>
                  </a:moveTo>
                  <a:lnTo>
                    <a:pt x="395501" y="387864"/>
                  </a:lnTo>
                  <a:lnTo>
                    <a:pt x="391316" y="391317"/>
                  </a:lnTo>
                  <a:lnTo>
                    <a:pt x="387864" y="395501"/>
                  </a:lnTo>
                  <a:lnTo>
                    <a:pt x="275715" y="283353"/>
                  </a:lnTo>
                  <a:lnTo>
                    <a:pt x="279168" y="279168"/>
                  </a:lnTo>
                  <a:close/>
                  <a:moveTo>
                    <a:pt x="370902" y="199139"/>
                  </a:moveTo>
                  <a:lnTo>
                    <a:pt x="468547" y="324119"/>
                  </a:lnTo>
                  <a:lnTo>
                    <a:pt x="463973" y="327036"/>
                  </a:lnTo>
                  <a:lnTo>
                    <a:pt x="460037" y="330768"/>
                  </a:lnTo>
                  <a:lnTo>
                    <a:pt x="362391" y="205788"/>
                  </a:lnTo>
                  <a:lnTo>
                    <a:pt x="366328" y="202055"/>
                  </a:lnTo>
                  <a:close/>
                  <a:moveTo>
                    <a:pt x="1522072" y="189168"/>
                  </a:moveTo>
                  <a:lnTo>
                    <a:pt x="1530551" y="195860"/>
                  </a:lnTo>
                  <a:lnTo>
                    <a:pt x="1433714" y="324367"/>
                  </a:lnTo>
                  <a:lnTo>
                    <a:pt x="1424919" y="318094"/>
                  </a:lnTo>
                  <a:close/>
                  <a:moveTo>
                    <a:pt x="1424726" y="125527"/>
                  </a:moveTo>
                  <a:lnTo>
                    <a:pt x="1433958" y="131136"/>
                  </a:lnTo>
                  <a:lnTo>
                    <a:pt x="1353504" y="270486"/>
                  </a:lnTo>
                  <a:lnTo>
                    <a:pt x="1344010" y="265332"/>
                  </a:lnTo>
                  <a:close/>
                  <a:moveTo>
                    <a:pt x="481552" y="125527"/>
                  </a:moveTo>
                  <a:lnTo>
                    <a:pt x="562269" y="265332"/>
                  </a:lnTo>
                  <a:lnTo>
                    <a:pt x="552774" y="270486"/>
                  </a:lnTo>
                  <a:lnTo>
                    <a:pt x="472320" y="131136"/>
                  </a:lnTo>
                  <a:close/>
                  <a:moveTo>
                    <a:pt x="585928" y="74224"/>
                  </a:moveTo>
                  <a:lnTo>
                    <a:pt x="649005" y="222824"/>
                  </a:lnTo>
                  <a:lnTo>
                    <a:pt x="638953" y="226782"/>
                  </a:lnTo>
                  <a:lnTo>
                    <a:pt x="576081" y="78666"/>
                  </a:lnTo>
                  <a:close/>
                  <a:moveTo>
                    <a:pt x="1304828" y="68263"/>
                  </a:moveTo>
                  <a:lnTo>
                    <a:pt x="1314882" y="72208"/>
                  </a:lnTo>
                  <a:lnTo>
                    <a:pt x="1255525" y="219122"/>
                  </a:lnTo>
                  <a:lnTo>
                    <a:pt x="1245471" y="215179"/>
                  </a:lnTo>
                  <a:close/>
                  <a:moveTo>
                    <a:pt x="1194367" y="31999"/>
                  </a:moveTo>
                  <a:lnTo>
                    <a:pt x="1204827" y="34689"/>
                  </a:lnTo>
                  <a:lnTo>
                    <a:pt x="1163817" y="187742"/>
                  </a:lnTo>
                  <a:lnTo>
                    <a:pt x="1153357" y="185053"/>
                  </a:lnTo>
                  <a:close/>
                  <a:moveTo>
                    <a:pt x="711911" y="31999"/>
                  </a:moveTo>
                  <a:lnTo>
                    <a:pt x="752921" y="185053"/>
                  </a:lnTo>
                  <a:lnTo>
                    <a:pt x="742461" y="187742"/>
                  </a:lnTo>
                  <a:lnTo>
                    <a:pt x="701451" y="34689"/>
                  </a:lnTo>
                  <a:close/>
                  <a:moveTo>
                    <a:pt x="825968" y="9467"/>
                  </a:moveTo>
                  <a:lnTo>
                    <a:pt x="848020" y="166378"/>
                  </a:lnTo>
                  <a:lnTo>
                    <a:pt x="837310" y="167772"/>
                  </a:lnTo>
                  <a:lnTo>
                    <a:pt x="815258" y="10862"/>
                  </a:lnTo>
                  <a:close/>
                  <a:moveTo>
                    <a:pt x="1063905" y="6718"/>
                  </a:moveTo>
                  <a:lnTo>
                    <a:pt x="1069298" y="7105"/>
                  </a:lnTo>
                  <a:lnTo>
                    <a:pt x="1074624" y="8034"/>
                  </a:lnTo>
                  <a:lnTo>
                    <a:pt x="1055295" y="165454"/>
                  </a:lnTo>
                  <a:lnTo>
                    <a:pt x="1049969" y="164524"/>
                  </a:lnTo>
                  <a:lnTo>
                    <a:pt x="1044576" y="164137"/>
                  </a:lnTo>
                  <a:close/>
                  <a:moveTo>
                    <a:pt x="953139" y="0"/>
                  </a:moveTo>
                  <a:lnTo>
                    <a:pt x="958539" y="273"/>
                  </a:lnTo>
                  <a:lnTo>
                    <a:pt x="958539" y="158875"/>
                  </a:lnTo>
                  <a:lnTo>
                    <a:pt x="953139" y="158602"/>
                  </a:lnTo>
                  <a:lnTo>
                    <a:pt x="947739" y="158875"/>
                  </a:lnTo>
                  <a:lnTo>
                    <a:pt x="947739" y="273"/>
                  </a:lnTo>
                  <a:close/>
                </a:path>
              </a:pathLst>
            </a:custGeom>
            <a:solidFill>
              <a:srgbClr val="2DDBA6">
                <a:alpha val="4274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7" name="Google Shape;217;p16"/>
          <p:cNvGrpSpPr/>
          <p:nvPr/>
        </p:nvGrpSpPr>
        <p:grpSpPr>
          <a:xfrm>
            <a:off x="7159026" y="1473196"/>
            <a:ext cx="2980947" cy="2980947"/>
            <a:chOff x="1051117" y="1600196"/>
            <a:chExt cx="2980947" cy="2980947"/>
          </a:xfrm>
        </p:grpSpPr>
        <p:sp>
          <p:nvSpPr>
            <p:cNvPr id="218" name="Google Shape;218;p16"/>
            <p:cNvSpPr/>
            <p:nvPr/>
          </p:nvSpPr>
          <p:spPr>
            <a:xfrm>
              <a:off x="1051117" y="1600196"/>
              <a:ext cx="2980947" cy="29809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23F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50</a:t>
              </a:r>
              <a:r>
                <a:rPr lang="ko-KR" sz="2000" b="1">
                  <a:solidFill>
                    <a:srgbClr val="323F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%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rgbClr val="AEABAB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</a:t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194889" y="1743968"/>
              <a:ext cx="2693403" cy="2693403"/>
            </a:xfrm>
            <a:custGeom>
              <a:avLst/>
              <a:gdLst/>
              <a:ahLst/>
              <a:cxnLst/>
              <a:rect l="l" t="t" r="r" b="b"/>
              <a:pathLst>
                <a:path w="1906278" h="1906278" extrusionOk="0">
                  <a:moveTo>
                    <a:pt x="947739" y="1747404"/>
                  </a:moveTo>
                  <a:lnTo>
                    <a:pt x="953139" y="1747676"/>
                  </a:lnTo>
                  <a:lnTo>
                    <a:pt x="958539" y="1747404"/>
                  </a:lnTo>
                  <a:lnTo>
                    <a:pt x="958539" y="1906006"/>
                  </a:lnTo>
                  <a:lnTo>
                    <a:pt x="953139" y="1906278"/>
                  </a:lnTo>
                  <a:lnTo>
                    <a:pt x="947739" y="1906006"/>
                  </a:lnTo>
                  <a:close/>
                  <a:moveTo>
                    <a:pt x="850983" y="1740826"/>
                  </a:moveTo>
                  <a:lnTo>
                    <a:pt x="856309" y="1741754"/>
                  </a:lnTo>
                  <a:lnTo>
                    <a:pt x="861702" y="1742142"/>
                  </a:lnTo>
                  <a:lnTo>
                    <a:pt x="842374" y="1899562"/>
                  </a:lnTo>
                  <a:lnTo>
                    <a:pt x="836981" y="1899174"/>
                  </a:lnTo>
                  <a:lnTo>
                    <a:pt x="831654" y="1898246"/>
                  </a:lnTo>
                  <a:close/>
                  <a:moveTo>
                    <a:pt x="1068968" y="1738506"/>
                  </a:moveTo>
                  <a:lnTo>
                    <a:pt x="1091020" y="1895417"/>
                  </a:lnTo>
                  <a:lnTo>
                    <a:pt x="1080310" y="1896812"/>
                  </a:lnTo>
                  <a:lnTo>
                    <a:pt x="1058257" y="1739901"/>
                  </a:lnTo>
                  <a:close/>
                  <a:moveTo>
                    <a:pt x="1163817" y="1718536"/>
                  </a:moveTo>
                  <a:lnTo>
                    <a:pt x="1204827" y="1871590"/>
                  </a:lnTo>
                  <a:lnTo>
                    <a:pt x="1194367" y="1874279"/>
                  </a:lnTo>
                  <a:lnTo>
                    <a:pt x="1153356" y="1721226"/>
                  </a:lnTo>
                  <a:close/>
                  <a:moveTo>
                    <a:pt x="742461" y="1718536"/>
                  </a:moveTo>
                  <a:lnTo>
                    <a:pt x="752922" y="1721226"/>
                  </a:lnTo>
                  <a:lnTo>
                    <a:pt x="711911" y="1874279"/>
                  </a:lnTo>
                  <a:lnTo>
                    <a:pt x="701451" y="1871590"/>
                  </a:lnTo>
                  <a:close/>
                  <a:moveTo>
                    <a:pt x="650753" y="1687156"/>
                  </a:moveTo>
                  <a:lnTo>
                    <a:pt x="660808" y="1691101"/>
                  </a:lnTo>
                  <a:lnTo>
                    <a:pt x="601450" y="1838015"/>
                  </a:lnTo>
                  <a:lnTo>
                    <a:pt x="591396" y="1834071"/>
                  </a:lnTo>
                  <a:close/>
                  <a:moveTo>
                    <a:pt x="1267325" y="1679497"/>
                  </a:moveTo>
                  <a:lnTo>
                    <a:pt x="1330197" y="1827613"/>
                  </a:lnTo>
                  <a:lnTo>
                    <a:pt x="1320349" y="1832054"/>
                  </a:lnTo>
                  <a:lnTo>
                    <a:pt x="1257273" y="1683455"/>
                  </a:lnTo>
                  <a:close/>
                  <a:moveTo>
                    <a:pt x="1353504" y="1635793"/>
                  </a:moveTo>
                  <a:lnTo>
                    <a:pt x="1433958" y="1775143"/>
                  </a:lnTo>
                  <a:lnTo>
                    <a:pt x="1424725" y="1780751"/>
                  </a:lnTo>
                  <a:lnTo>
                    <a:pt x="1344009" y="1640946"/>
                  </a:lnTo>
                  <a:close/>
                  <a:moveTo>
                    <a:pt x="552774" y="1635793"/>
                  </a:moveTo>
                  <a:lnTo>
                    <a:pt x="562269" y="1640946"/>
                  </a:lnTo>
                  <a:lnTo>
                    <a:pt x="481553" y="1780751"/>
                  </a:lnTo>
                  <a:lnTo>
                    <a:pt x="472320" y="1775143"/>
                  </a:lnTo>
                  <a:close/>
                  <a:moveTo>
                    <a:pt x="472564" y="1581913"/>
                  </a:moveTo>
                  <a:lnTo>
                    <a:pt x="481360" y="1588184"/>
                  </a:lnTo>
                  <a:lnTo>
                    <a:pt x="384208" y="1717110"/>
                  </a:lnTo>
                  <a:lnTo>
                    <a:pt x="375727" y="1710419"/>
                  </a:lnTo>
                  <a:close/>
                  <a:moveTo>
                    <a:pt x="1446242" y="1575511"/>
                  </a:moveTo>
                  <a:lnTo>
                    <a:pt x="1543886" y="1700491"/>
                  </a:lnTo>
                  <a:lnTo>
                    <a:pt x="1539950" y="1704223"/>
                  </a:lnTo>
                  <a:lnTo>
                    <a:pt x="1535375" y="1707140"/>
                  </a:lnTo>
                  <a:lnTo>
                    <a:pt x="1437731" y="1582161"/>
                  </a:lnTo>
                  <a:lnTo>
                    <a:pt x="1442305" y="1579244"/>
                  </a:lnTo>
                  <a:close/>
                  <a:moveTo>
                    <a:pt x="1518414" y="1510778"/>
                  </a:moveTo>
                  <a:lnTo>
                    <a:pt x="1630562" y="1622926"/>
                  </a:lnTo>
                  <a:lnTo>
                    <a:pt x="1627110" y="1627110"/>
                  </a:lnTo>
                  <a:lnTo>
                    <a:pt x="1622925" y="1630563"/>
                  </a:lnTo>
                  <a:lnTo>
                    <a:pt x="1510777" y="1518415"/>
                  </a:lnTo>
                  <a:lnTo>
                    <a:pt x="1514962" y="1514962"/>
                  </a:lnTo>
                  <a:close/>
                  <a:moveTo>
                    <a:pt x="387864" y="1510778"/>
                  </a:moveTo>
                  <a:lnTo>
                    <a:pt x="391316" y="1514962"/>
                  </a:lnTo>
                  <a:lnTo>
                    <a:pt x="395501" y="1518415"/>
                  </a:lnTo>
                  <a:lnTo>
                    <a:pt x="283353" y="1630563"/>
                  </a:lnTo>
                  <a:lnTo>
                    <a:pt x="279168" y="1627110"/>
                  </a:lnTo>
                  <a:lnTo>
                    <a:pt x="275716" y="1622926"/>
                  </a:lnTo>
                  <a:close/>
                  <a:moveTo>
                    <a:pt x="324118" y="1437732"/>
                  </a:moveTo>
                  <a:lnTo>
                    <a:pt x="327035" y="1442306"/>
                  </a:lnTo>
                  <a:lnTo>
                    <a:pt x="330768" y="1446243"/>
                  </a:lnTo>
                  <a:lnTo>
                    <a:pt x="205788" y="1543887"/>
                  </a:lnTo>
                  <a:lnTo>
                    <a:pt x="202055" y="1539950"/>
                  </a:lnTo>
                  <a:lnTo>
                    <a:pt x="199139" y="1535377"/>
                  </a:lnTo>
                  <a:close/>
                  <a:moveTo>
                    <a:pt x="1588184" y="1424919"/>
                  </a:moveTo>
                  <a:lnTo>
                    <a:pt x="1717110" y="1522072"/>
                  </a:lnTo>
                  <a:lnTo>
                    <a:pt x="1710418" y="1530552"/>
                  </a:lnTo>
                  <a:lnTo>
                    <a:pt x="1581911" y="1433715"/>
                  </a:lnTo>
                  <a:close/>
                  <a:moveTo>
                    <a:pt x="1640946" y="1344010"/>
                  </a:moveTo>
                  <a:lnTo>
                    <a:pt x="1780751" y="1424726"/>
                  </a:lnTo>
                  <a:lnTo>
                    <a:pt x="1775142" y="1433959"/>
                  </a:lnTo>
                  <a:lnTo>
                    <a:pt x="1635792" y="1353505"/>
                  </a:lnTo>
                  <a:close/>
                  <a:moveTo>
                    <a:pt x="265332" y="1344010"/>
                  </a:moveTo>
                  <a:lnTo>
                    <a:pt x="270486" y="1353505"/>
                  </a:lnTo>
                  <a:lnTo>
                    <a:pt x="131136" y="1433959"/>
                  </a:lnTo>
                  <a:lnTo>
                    <a:pt x="125527" y="1424726"/>
                  </a:lnTo>
                  <a:close/>
                  <a:moveTo>
                    <a:pt x="222824" y="1257274"/>
                  </a:moveTo>
                  <a:lnTo>
                    <a:pt x="226782" y="1267327"/>
                  </a:lnTo>
                  <a:lnTo>
                    <a:pt x="78666" y="1330198"/>
                  </a:lnTo>
                  <a:lnTo>
                    <a:pt x="74224" y="1320351"/>
                  </a:lnTo>
                  <a:close/>
                  <a:moveTo>
                    <a:pt x="1691099" y="1245472"/>
                  </a:moveTo>
                  <a:lnTo>
                    <a:pt x="1838015" y="1304829"/>
                  </a:lnTo>
                  <a:lnTo>
                    <a:pt x="1834070" y="1314883"/>
                  </a:lnTo>
                  <a:lnTo>
                    <a:pt x="1687156" y="1255526"/>
                  </a:lnTo>
                  <a:close/>
                  <a:moveTo>
                    <a:pt x="1721225" y="1153358"/>
                  </a:moveTo>
                  <a:lnTo>
                    <a:pt x="1874279" y="1194368"/>
                  </a:lnTo>
                  <a:lnTo>
                    <a:pt x="1871589" y="1204828"/>
                  </a:lnTo>
                  <a:lnTo>
                    <a:pt x="1718536" y="1163818"/>
                  </a:lnTo>
                  <a:close/>
                  <a:moveTo>
                    <a:pt x="185053" y="1153358"/>
                  </a:moveTo>
                  <a:lnTo>
                    <a:pt x="187742" y="1163818"/>
                  </a:lnTo>
                  <a:lnTo>
                    <a:pt x="34689" y="1204828"/>
                  </a:lnTo>
                  <a:lnTo>
                    <a:pt x="31999" y="1194368"/>
                  </a:lnTo>
                  <a:close/>
                  <a:moveTo>
                    <a:pt x="166378" y="1058260"/>
                  </a:moveTo>
                  <a:lnTo>
                    <a:pt x="167772" y="1068969"/>
                  </a:lnTo>
                  <a:lnTo>
                    <a:pt x="10862" y="1091021"/>
                  </a:lnTo>
                  <a:lnTo>
                    <a:pt x="9467" y="1080311"/>
                  </a:lnTo>
                  <a:close/>
                  <a:moveTo>
                    <a:pt x="1742141" y="1044577"/>
                  </a:moveTo>
                  <a:lnTo>
                    <a:pt x="1899561" y="1063906"/>
                  </a:lnTo>
                  <a:lnTo>
                    <a:pt x="1899174" y="1069298"/>
                  </a:lnTo>
                  <a:lnTo>
                    <a:pt x="1898244" y="1074625"/>
                  </a:lnTo>
                  <a:lnTo>
                    <a:pt x="1740825" y="1055296"/>
                  </a:lnTo>
                  <a:lnTo>
                    <a:pt x="1741754" y="1049969"/>
                  </a:lnTo>
                  <a:close/>
                  <a:moveTo>
                    <a:pt x="1747403" y="947740"/>
                  </a:moveTo>
                  <a:lnTo>
                    <a:pt x="1906005" y="947740"/>
                  </a:lnTo>
                  <a:lnTo>
                    <a:pt x="1906278" y="953139"/>
                  </a:lnTo>
                  <a:lnTo>
                    <a:pt x="1906005" y="958540"/>
                  </a:lnTo>
                  <a:lnTo>
                    <a:pt x="1747403" y="958540"/>
                  </a:lnTo>
                  <a:lnTo>
                    <a:pt x="1747676" y="953139"/>
                  </a:lnTo>
                  <a:close/>
                  <a:moveTo>
                    <a:pt x="273" y="947740"/>
                  </a:moveTo>
                  <a:lnTo>
                    <a:pt x="158875" y="947740"/>
                  </a:lnTo>
                  <a:lnTo>
                    <a:pt x="158602" y="953139"/>
                  </a:lnTo>
                  <a:lnTo>
                    <a:pt x="158875" y="958540"/>
                  </a:lnTo>
                  <a:lnTo>
                    <a:pt x="273" y="958540"/>
                  </a:lnTo>
                  <a:lnTo>
                    <a:pt x="0" y="953139"/>
                  </a:lnTo>
                  <a:close/>
                  <a:moveTo>
                    <a:pt x="8034" y="831655"/>
                  </a:moveTo>
                  <a:lnTo>
                    <a:pt x="165453" y="850984"/>
                  </a:lnTo>
                  <a:lnTo>
                    <a:pt x="164524" y="856309"/>
                  </a:lnTo>
                  <a:lnTo>
                    <a:pt x="164137" y="861703"/>
                  </a:lnTo>
                  <a:lnTo>
                    <a:pt x="6717" y="842375"/>
                  </a:lnTo>
                  <a:lnTo>
                    <a:pt x="7105" y="836981"/>
                  </a:lnTo>
                  <a:close/>
                  <a:moveTo>
                    <a:pt x="1895416" y="815258"/>
                  </a:moveTo>
                  <a:lnTo>
                    <a:pt x="1896811" y="825969"/>
                  </a:lnTo>
                  <a:lnTo>
                    <a:pt x="1739901" y="848021"/>
                  </a:lnTo>
                  <a:lnTo>
                    <a:pt x="1738506" y="837311"/>
                  </a:lnTo>
                  <a:close/>
                  <a:moveTo>
                    <a:pt x="1871589" y="701451"/>
                  </a:moveTo>
                  <a:lnTo>
                    <a:pt x="1874279" y="711912"/>
                  </a:lnTo>
                  <a:lnTo>
                    <a:pt x="1721226" y="752922"/>
                  </a:lnTo>
                  <a:lnTo>
                    <a:pt x="1718536" y="742462"/>
                  </a:lnTo>
                  <a:close/>
                  <a:moveTo>
                    <a:pt x="34689" y="701451"/>
                  </a:moveTo>
                  <a:lnTo>
                    <a:pt x="187742" y="742462"/>
                  </a:lnTo>
                  <a:lnTo>
                    <a:pt x="185052" y="752922"/>
                  </a:lnTo>
                  <a:lnTo>
                    <a:pt x="31999" y="711912"/>
                  </a:lnTo>
                  <a:close/>
                  <a:moveTo>
                    <a:pt x="72208" y="591396"/>
                  </a:moveTo>
                  <a:lnTo>
                    <a:pt x="219122" y="650754"/>
                  </a:lnTo>
                  <a:lnTo>
                    <a:pt x="215178" y="660808"/>
                  </a:lnTo>
                  <a:lnTo>
                    <a:pt x="68263" y="601451"/>
                  </a:lnTo>
                  <a:close/>
                  <a:moveTo>
                    <a:pt x="1827612" y="576082"/>
                  </a:moveTo>
                  <a:lnTo>
                    <a:pt x="1832055" y="585929"/>
                  </a:lnTo>
                  <a:lnTo>
                    <a:pt x="1683455" y="649006"/>
                  </a:lnTo>
                  <a:lnTo>
                    <a:pt x="1679497" y="638953"/>
                  </a:lnTo>
                  <a:close/>
                  <a:moveTo>
                    <a:pt x="1775142" y="472321"/>
                  </a:moveTo>
                  <a:lnTo>
                    <a:pt x="1780752" y="481553"/>
                  </a:lnTo>
                  <a:lnTo>
                    <a:pt x="1640947" y="562270"/>
                  </a:lnTo>
                  <a:lnTo>
                    <a:pt x="1635793" y="552774"/>
                  </a:lnTo>
                  <a:close/>
                  <a:moveTo>
                    <a:pt x="131136" y="472320"/>
                  </a:moveTo>
                  <a:lnTo>
                    <a:pt x="270486" y="552774"/>
                  </a:lnTo>
                  <a:lnTo>
                    <a:pt x="265331" y="562270"/>
                  </a:lnTo>
                  <a:lnTo>
                    <a:pt x="125526" y="481553"/>
                  </a:lnTo>
                  <a:close/>
                  <a:moveTo>
                    <a:pt x="195860" y="375727"/>
                  </a:moveTo>
                  <a:lnTo>
                    <a:pt x="324367" y="472564"/>
                  </a:lnTo>
                  <a:lnTo>
                    <a:pt x="318093" y="481361"/>
                  </a:lnTo>
                  <a:lnTo>
                    <a:pt x="189167" y="384208"/>
                  </a:lnTo>
                  <a:close/>
                  <a:moveTo>
                    <a:pt x="1700491" y="362392"/>
                  </a:moveTo>
                  <a:lnTo>
                    <a:pt x="1704223" y="366328"/>
                  </a:lnTo>
                  <a:lnTo>
                    <a:pt x="1707140" y="370903"/>
                  </a:lnTo>
                  <a:lnTo>
                    <a:pt x="1582160" y="468548"/>
                  </a:lnTo>
                  <a:lnTo>
                    <a:pt x="1579243" y="463974"/>
                  </a:lnTo>
                  <a:lnTo>
                    <a:pt x="1575510" y="460037"/>
                  </a:lnTo>
                  <a:close/>
                  <a:moveTo>
                    <a:pt x="1622926" y="275716"/>
                  </a:moveTo>
                  <a:lnTo>
                    <a:pt x="1627110" y="279168"/>
                  </a:lnTo>
                  <a:lnTo>
                    <a:pt x="1630563" y="283353"/>
                  </a:lnTo>
                  <a:lnTo>
                    <a:pt x="1518415" y="395502"/>
                  </a:lnTo>
                  <a:lnTo>
                    <a:pt x="1514962" y="391317"/>
                  </a:lnTo>
                  <a:lnTo>
                    <a:pt x="1510777" y="387864"/>
                  </a:lnTo>
                  <a:close/>
                  <a:moveTo>
                    <a:pt x="283352" y="275716"/>
                  </a:moveTo>
                  <a:lnTo>
                    <a:pt x="395501" y="387864"/>
                  </a:lnTo>
                  <a:lnTo>
                    <a:pt x="391316" y="391317"/>
                  </a:lnTo>
                  <a:lnTo>
                    <a:pt x="387864" y="395501"/>
                  </a:lnTo>
                  <a:lnTo>
                    <a:pt x="275715" y="283353"/>
                  </a:lnTo>
                  <a:lnTo>
                    <a:pt x="279168" y="279168"/>
                  </a:lnTo>
                  <a:close/>
                  <a:moveTo>
                    <a:pt x="370902" y="199139"/>
                  </a:moveTo>
                  <a:lnTo>
                    <a:pt x="468547" y="324119"/>
                  </a:lnTo>
                  <a:lnTo>
                    <a:pt x="463973" y="327036"/>
                  </a:lnTo>
                  <a:lnTo>
                    <a:pt x="460037" y="330768"/>
                  </a:lnTo>
                  <a:lnTo>
                    <a:pt x="362391" y="205788"/>
                  </a:lnTo>
                  <a:lnTo>
                    <a:pt x="366328" y="202055"/>
                  </a:lnTo>
                  <a:close/>
                  <a:moveTo>
                    <a:pt x="1522072" y="189168"/>
                  </a:moveTo>
                  <a:lnTo>
                    <a:pt x="1530551" y="195860"/>
                  </a:lnTo>
                  <a:lnTo>
                    <a:pt x="1433714" y="324367"/>
                  </a:lnTo>
                  <a:lnTo>
                    <a:pt x="1424919" y="318094"/>
                  </a:lnTo>
                  <a:close/>
                  <a:moveTo>
                    <a:pt x="1424726" y="125527"/>
                  </a:moveTo>
                  <a:lnTo>
                    <a:pt x="1433958" y="131136"/>
                  </a:lnTo>
                  <a:lnTo>
                    <a:pt x="1353504" y="270486"/>
                  </a:lnTo>
                  <a:lnTo>
                    <a:pt x="1344010" y="265332"/>
                  </a:lnTo>
                  <a:close/>
                  <a:moveTo>
                    <a:pt x="481552" y="125527"/>
                  </a:moveTo>
                  <a:lnTo>
                    <a:pt x="562269" y="265332"/>
                  </a:lnTo>
                  <a:lnTo>
                    <a:pt x="552774" y="270486"/>
                  </a:lnTo>
                  <a:lnTo>
                    <a:pt x="472320" y="131136"/>
                  </a:lnTo>
                  <a:close/>
                  <a:moveTo>
                    <a:pt x="585928" y="74224"/>
                  </a:moveTo>
                  <a:lnTo>
                    <a:pt x="649005" y="222824"/>
                  </a:lnTo>
                  <a:lnTo>
                    <a:pt x="638953" y="226782"/>
                  </a:lnTo>
                  <a:lnTo>
                    <a:pt x="576081" y="78666"/>
                  </a:lnTo>
                  <a:close/>
                  <a:moveTo>
                    <a:pt x="1304828" y="68263"/>
                  </a:moveTo>
                  <a:lnTo>
                    <a:pt x="1314882" y="72208"/>
                  </a:lnTo>
                  <a:lnTo>
                    <a:pt x="1255525" y="219122"/>
                  </a:lnTo>
                  <a:lnTo>
                    <a:pt x="1245471" y="215179"/>
                  </a:lnTo>
                  <a:close/>
                  <a:moveTo>
                    <a:pt x="1194367" y="31999"/>
                  </a:moveTo>
                  <a:lnTo>
                    <a:pt x="1204827" y="34689"/>
                  </a:lnTo>
                  <a:lnTo>
                    <a:pt x="1163817" y="187742"/>
                  </a:lnTo>
                  <a:lnTo>
                    <a:pt x="1153357" y="185053"/>
                  </a:lnTo>
                  <a:close/>
                  <a:moveTo>
                    <a:pt x="711911" y="31999"/>
                  </a:moveTo>
                  <a:lnTo>
                    <a:pt x="752921" y="185053"/>
                  </a:lnTo>
                  <a:lnTo>
                    <a:pt x="742461" y="187742"/>
                  </a:lnTo>
                  <a:lnTo>
                    <a:pt x="701451" y="34689"/>
                  </a:lnTo>
                  <a:close/>
                  <a:moveTo>
                    <a:pt x="825968" y="9467"/>
                  </a:moveTo>
                  <a:lnTo>
                    <a:pt x="848020" y="166378"/>
                  </a:lnTo>
                  <a:lnTo>
                    <a:pt x="837310" y="167772"/>
                  </a:lnTo>
                  <a:lnTo>
                    <a:pt x="815258" y="10862"/>
                  </a:lnTo>
                  <a:close/>
                  <a:moveTo>
                    <a:pt x="1063905" y="6718"/>
                  </a:moveTo>
                  <a:lnTo>
                    <a:pt x="1069298" y="7105"/>
                  </a:lnTo>
                  <a:lnTo>
                    <a:pt x="1074624" y="8034"/>
                  </a:lnTo>
                  <a:lnTo>
                    <a:pt x="1055295" y="165454"/>
                  </a:lnTo>
                  <a:lnTo>
                    <a:pt x="1049969" y="164524"/>
                  </a:lnTo>
                  <a:lnTo>
                    <a:pt x="1044576" y="164137"/>
                  </a:lnTo>
                  <a:close/>
                  <a:moveTo>
                    <a:pt x="953139" y="0"/>
                  </a:moveTo>
                  <a:lnTo>
                    <a:pt x="958539" y="273"/>
                  </a:lnTo>
                  <a:lnTo>
                    <a:pt x="958539" y="158875"/>
                  </a:lnTo>
                  <a:lnTo>
                    <a:pt x="953139" y="158602"/>
                  </a:lnTo>
                  <a:lnTo>
                    <a:pt x="947739" y="158875"/>
                  </a:lnTo>
                  <a:lnTo>
                    <a:pt x="947739" y="273"/>
                  </a:lnTo>
                  <a:close/>
                </a:path>
              </a:pathLst>
            </a:custGeom>
            <a:solidFill>
              <a:srgbClr val="2DDBA6">
                <a:alpha val="4274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0" name="Google Shape;220;p16"/>
          <p:cNvSpPr/>
          <p:nvPr/>
        </p:nvSpPr>
        <p:spPr>
          <a:xfrm>
            <a:off x="7471165" y="1785335"/>
            <a:ext cx="2356800" cy="2356800"/>
          </a:xfrm>
          <a:prstGeom prst="arc">
            <a:avLst>
              <a:gd name="adj1" fmla="val 16200000"/>
              <a:gd name="adj2" fmla="val 5666411"/>
            </a:avLst>
          </a:prstGeom>
          <a:noFill/>
          <a:ln w="120650" cap="rnd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7174993" y="4622510"/>
            <a:ext cx="294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구글맵 API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역의 위도 및 경도 조사,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 별 승객 표시를 위한 API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</a:t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1971256" y="1785335"/>
            <a:ext cx="2356800" cy="2356800"/>
          </a:xfrm>
          <a:prstGeom prst="arc">
            <a:avLst>
              <a:gd name="adj1" fmla="val 16200000"/>
              <a:gd name="adj2" fmla="val 10646248"/>
            </a:avLst>
          </a:prstGeom>
          <a:noFill/>
          <a:ln w="120650" cap="rnd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1675084" y="4622510"/>
            <a:ext cx="294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지하철 호선별, 역별, 시간대별 승하차 인원정보 공공데이터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승객 데이터 조사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열린데이터 광장, (주)티머니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29" name="Google Shape;229;p1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1" name="Google Shape;231;p1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32" name="Google Shape;232;p1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6" name="Google Shape;236;p1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7" name="Google Shape;237;p1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3" name="Google Shape;243;p1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4" name="Google Shape;244;p1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45" name="Google Shape;245;p1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0" name="Google Shape;250;p1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공공데이터 csv 파일 불러오기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35060"/>
          <a:stretch/>
        </p:blipFill>
        <p:spPr>
          <a:xfrm>
            <a:off x="1650938" y="1183050"/>
            <a:ext cx="8890123" cy="30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875" y="4611000"/>
            <a:ext cx="20955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/>
          <p:nvPr/>
        </p:nvSpPr>
        <p:spPr>
          <a:xfrm>
            <a:off x="5393025" y="4611000"/>
            <a:ext cx="50043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공공데이터 csv 파일을 불러오기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열린 데이터 광장에서 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‘서울시 지하철 호선별, 역별, 시간대별 승하차 인원정보’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불러옴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61" name="Google Shape;261;p1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3" name="Google Shape;263;p1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64" name="Google Shape;264;p1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68" name="Google Shape;268;p1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9" name="Google Shape;269;p1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70" name="Google Shape;270;p1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5" name="Google Shape;275;p1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6" name="Google Shape;276;p1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2" name="Google Shape;282;p1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데이터 전처리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5" name="Google Shape;2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50" y="1581688"/>
            <a:ext cx="8943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/>
          <p:nvPr/>
        </p:nvSpPr>
        <p:spPr>
          <a:xfrm>
            <a:off x="3593850" y="4788800"/>
            <a:ext cx="50043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일부 필요 정보만 추출 후 데이터 변경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호선명과 지하철 역 정보만 추출 후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구글맵 api 이용을 위해 규격에 맞도록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 이름 데이터를 변경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(ex: 죽전 -&gt; 죽전역)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9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92" name="Google Shape;292;p1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4" name="Google Shape;294;p1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95" name="Google Shape;295;p1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9" name="Google Shape;299;p1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0" name="Google Shape;300;p1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01" name="Google Shape;301;p1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6" name="Google Shape;306;p1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7" name="Google Shape;307;p1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13" name="Google Shape;313;p19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각 역의 위도와 경도를 조사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50" y="887325"/>
            <a:ext cx="5676900" cy="5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/>
          <p:nvPr/>
        </p:nvSpPr>
        <p:spPr>
          <a:xfrm>
            <a:off x="6723500" y="1220700"/>
            <a:ext cx="50043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구글맵 api를 이용하여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역들의 위도와 경도를 조사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가공한 데이터의 역 이름을 가지고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구글맵 api를 이용하여 각 역의 위치를 조사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850" y="2748348"/>
            <a:ext cx="2839375" cy="36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0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24" name="Google Shape;324;p20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6" name="Google Shape;326;p20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27" name="Google Shape;327;p20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31" name="Google Shape;331;p20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2" name="Google Shape;332;p20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33" name="Google Shape;333;p2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38" name="Google Shape;338;p20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5" name="Google Shape;345;p20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데이터 재 가공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8" name="Google Shape;348;p20"/>
          <p:cNvSpPr/>
          <p:nvPr/>
        </p:nvSpPr>
        <p:spPr>
          <a:xfrm>
            <a:off x="2652500" y="53500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정보 탐색 실패 역은 따로 위도, 경도 정보 지정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위치정보 탐색에 실패한 역은 따로 위도와 경도 정보를 넣어준다.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추가로 이름이 같은 역의 경우 서로 다른 위도와 경도를 다시 지정해준다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300" y="506800"/>
            <a:ext cx="6887201" cy="46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1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55" name="Google Shape;355;p21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7" name="Google Shape;357;p21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58" name="Google Shape;358;p21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2" name="Google Shape;362;p21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3" name="Google Shape;363;p21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64" name="Google Shape;364;p21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9" name="Google Shape;369;p21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0" name="Google Shape;370;p21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6" name="Google Shape;376;p21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i="1">
                  <a:solidFill>
                    <a:srgbClr val="3D5374"/>
                  </a:solidFill>
                </a:rPr>
                <a:t>전처리 데이터 저장</a:t>
              </a:r>
              <a:endParaRPr sz="1200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21"/>
          <p:cNvSpPr/>
          <p:nvPr/>
        </p:nvSpPr>
        <p:spPr>
          <a:xfrm>
            <a:off x="2652500" y="5350025"/>
            <a:ext cx="68871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역의 위치를 맵에 표시하여 html, csv 파일로 저장</a:t>
            </a:r>
            <a:endParaRPr sz="18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위치각 역의 위치를 지도에 표시하여 html 파일로 저장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역의 위도, 경도가 담긴 데이터 프레임은 csv 파일로 저장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75" y="803750"/>
            <a:ext cx="11175949" cy="4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225" y="2124850"/>
            <a:ext cx="4616801" cy="29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729</Words>
  <Application>Microsoft Office PowerPoint</Application>
  <PresentationFormat>와이드스크린</PresentationFormat>
  <Paragraphs>150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Yeong Jun Seong</cp:lastModifiedBy>
  <cp:revision>3</cp:revision>
  <dcterms:modified xsi:type="dcterms:W3CDTF">2024-07-11T04:38:27Z</dcterms:modified>
</cp:coreProperties>
</file>